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92" r:id="rId2"/>
    <p:sldId id="256" r:id="rId3"/>
    <p:sldId id="283" r:id="rId4"/>
    <p:sldId id="257" r:id="rId5"/>
    <p:sldId id="258" r:id="rId6"/>
    <p:sldId id="285" r:id="rId7"/>
    <p:sldId id="286" r:id="rId8"/>
    <p:sldId id="369" r:id="rId9"/>
    <p:sldId id="259" r:id="rId10"/>
    <p:sldId id="260" r:id="rId11"/>
    <p:sldId id="308" r:id="rId12"/>
    <p:sldId id="371" r:id="rId13"/>
    <p:sldId id="372" r:id="rId14"/>
    <p:sldId id="373" r:id="rId15"/>
    <p:sldId id="275" r:id="rId16"/>
    <p:sldId id="276" r:id="rId17"/>
    <p:sldId id="374" r:id="rId18"/>
    <p:sldId id="287" r:id="rId19"/>
    <p:sldId id="470" r:id="rId20"/>
    <p:sldId id="402" r:id="rId21"/>
    <p:sldId id="493" r:id="rId22"/>
    <p:sldId id="305" r:id="rId23"/>
    <p:sldId id="307" r:id="rId24"/>
    <p:sldId id="299" r:id="rId25"/>
    <p:sldId id="300" r:id="rId26"/>
    <p:sldId id="301" r:id="rId27"/>
    <p:sldId id="302" r:id="rId28"/>
    <p:sldId id="277" r:id="rId29"/>
    <p:sldId id="303" r:id="rId30"/>
    <p:sldId id="428" r:id="rId31"/>
    <p:sldId id="278" r:id="rId32"/>
    <p:sldId id="274" r:id="rId33"/>
    <p:sldId id="279" r:id="rId34"/>
    <p:sldId id="280" r:id="rId35"/>
    <p:sldId id="281" r:id="rId36"/>
    <p:sldId id="282" r:id="rId37"/>
    <p:sldId id="262" r:id="rId38"/>
    <p:sldId id="266" r:id="rId39"/>
    <p:sldId id="289" r:id="rId40"/>
    <p:sldId id="290" r:id="rId41"/>
    <p:sldId id="342" r:id="rId42"/>
    <p:sldId id="429" r:id="rId43"/>
    <p:sldId id="495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3C76-B12C-48EE-8628-2B1604594629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E65A-1107-428B-B80B-7583BC3B2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58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spin ferromagnet </a:t>
            </a:r>
            <a:r>
              <a:rPr lang="zh-TW" altLang="en-US" smtClean="0"/>
              <a:t>指南車</a:t>
            </a:r>
          </a:p>
        </p:txBody>
      </p:sp>
    </p:spTree>
    <p:extLst>
      <p:ext uri="{BB962C8B-B14F-4D97-AF65-F5344CB8AC3E}">
        <p14:creationId xmlns:p14="http://schemas.microsoft.com/office/powerpoint/2010/main" val="119135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/>
            <a:fld id="{77E3BB37-24A8-4F57-97E3-DC7EC36A8E09}" type="slidenum">
              <a:rPr lang="en-US" altLang="zh-TW" sz="12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eaLnBrk="1" hangingPunct="1"/>
              <a:t>12</a:t>
            </a:fld>
            <a:endParaRPr lang="en-US" altLang="zh-TW" sz="12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515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CE56F6E-5E04-420C-8537-90C580395362}" type="slidenum">
              <a:rPr lang="en-US" altLang="zh-TW" sz="1200" b="0" smtClean="0">
                <a:solidFill>
                  <a:schemeClr val="tx1"/>
                </a:solidFill>
                <a:latin typeface="Arial" charset="0"/>
                <a:ea typeface="新細明體" charset="-120"/>
              </a:rPr>
              <a:pPr eaLnBrk="1" hangingPunct="1"/>
              <a:t>13</a:t>
            </a:fld>
            <a:endParaRPr lang="en-US" altLang="zh-TW" sz="1200" b="0" smtClean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97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CE56F6E-5E04-420C-8537-90C580395362}" type="slidenum">
              <a:rPr lang="en-US" altLang="zh-TW" sz="1200" b="0" smtClean="0">
                <a:solidFill>
                  <a:schemeClr val="tx1"/>
                </a:solidFill>
                <a:latin typeface="Arial" charset="0"/>
                <a:ea typeface="新細明體" charset="-120"/>
              </a:rPr>
              <a:pPr eaLnBrk="1" hangingPunct="1"/>
              <a:t>15</a:t>
            </a:fld>
            <a:endParaRPr lang="en-US" altLang="zh-TW" sz="1200" b="0" smtClean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66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0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89884A00-D9B8-464C-B480-BF74298A30A1}" type="slidenum">
              <a:rPr lang="en-US" altLang="zh-TW" sz="1200" b="0" smtClean="0">
                <a:solidFill>
                  <a:schemeClr val="tx1"/>
                </a:solidFill>
                <a:latin typeface="Arial" charset="0"/>
                <a:ea typeface="新細明體" charset="-120"/>
              </a:rPr>
              <a:pPr eaLnBrk="1" hangingPunct="1"/>
              <a:t>18</a:t>
            </a:fld>
            <a:endParaRPr lang="en-US" altLang="zh-TW" sz="1200" b="0" smtClean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23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26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48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10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43E2-9051-4DF8-8A05-70EE9DB253FC}" type="datetime1">
              <a:rPr lang="en-US" altLang="zh-TW" smtClean="0"/>
              <a:pPr>
                <a:defRPr/>
              </a:pPr>
              <a:t>4/18/2025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B35-0F0A-4CDB-949B-7EFA7D55FC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6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1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0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94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34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8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3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89A1-C029-4704-849E-AB820DC0D65F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A679-07F7-4F9A-9362-F437D1043F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cosahedron" TargetMode="External"/><Relationship Id="rId13" Type="http://schemas.openxmlformats.org/officeDocument/2006/relationships/hyperlink" Target="http://en.wikipedia.org/wiki/Congruence_(geometry)" TargetMode="External"/><Relationship Id="rId18" Type="http://schemas.openxmlformats.org/officeDocument/2006/relationships/hyperlink" Target="http://en.wikipedia.org/wiki/Greek_philosophy" TargetMode="External"/><Relationship Id="rId26" Type="http://schemas.openxmlformats.org/officeDocument/2006/relationships/image" Target="../media/image13.png"/><Relationship Id="rId3" Type="http://schemas.openxmlformats.org/officeDocument/2006/relationships/hyperlink" Target="http://en.wikipedia.org/wiki/Tetrahedron" TargetMode="External"/><Relationship Id="rId21" Type="http://schemas.openxmlformats.org/officeDocument/2006/relationships/hyperlink" Target="http://en.wikipedia.org/wiki/File:Tetrahedron.svg" TargetMode="External"/><Relationship Id="rId7" Type="http://schemas.openxmlformats.org/officeDocument/2006/relationships/hyperlink" Target="http://en.wikipedia.org/wiki/Dodecahedron" TargetMode="External"/><Relationship Id="rId12" Type="http://schemas.openxmlformats.org/officeDocument/2006/relationships/hyperlink" Target="http://en.wikipedia.org/wiki/Regular_polygon" TargetMode="External"/><Relationship Id="rId17" Type="http://schemas.openxmlformats.org/officeDocument/2006/relationships/hyperlink" Target="http://en.wikipedia.org/wiki/Geometers" TargetMode="External"/><Relationship Id="rId25" Type="http://schemas.openxmlformats.org/officeDocument/2006/relationships/hyperlink" Target="http://en.wikipedia.org/wiki/File:Octahedron.sv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en.wikipedia.org/wiki/Symmetry" TargetMode="External"/><Relationship Id="rId20" Type="http://schemas.openxmlformats.org/officeDocument/2006/relationships/hyperlink" Target="http://en.wikipedia.org/wiki/Classical_element" TargetMode="External"/><Relationship Id="rId29" Type="http://schemas.openxmlformats.org/officeDocument/2006/relationships/hyperlink" Target="http://en.wikipedia.org/wiki/File:Icosahedron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Octahedron" TargetMode="External"/><Relationship Id="rId11" Type="http://schemas.openxmlformats.org/officeDocument/2006/relationships/hyperlink" Target="http://en.wikipedia.org/wiki/Regular_polyhedron" TargetMode="External"/><Relationship Id="rId24" Type="http://schemas.openxmlformats.org/officeDocument/2006/relationships/image" Target="../media/image12.png"/><Relationship Id="rId5" Type="http://schemas.openxmlformats.org/officeDocument/2006/relationships/hyperlink" Target="http://en.wikipedia.org/wiki/Hexahedron" TargetMode="External"/><Relationship Id="rId15" Type="http://schemas.openxmlformats.org/officeDocument/2006/relationships/hyperlink" Target="http://en.wikipedia.org/wiki/Mathematical_beauty" TargetMode="External"/><Relationship Id="rId23" Type="http://schemas.openxmlformats.org/officeDocument/2006/relationships/hyperlink" Target="http://en.wikipedia.org/wiki/File:Hexahedron.svg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://en.wikipedia.org/wiki/Convex_polyhedron" TargetMode="External"/><Relationship Id="rId19" Type="http://schemas.openxmlformats.org/officeDocument/2006/relationships/hyperlink" Target="http://en.wikipedia.org/wiki/Plato" TargetMode="External"/><Relationship Id="rId4" Type="http://schemas.openxmlformats.org/officeDocument/2006/relationships/hyperlink" Target="http://en.wikipedia.org/wiki/Cube" TargetMode="External"/><Relationship Id="rId9" Type="http://schemas.openxmlformats.org/officeDocument/2006/relationships/hyperlink" Target="http://en.wikipedia.org/wiki/Geometry" TargetMode="External"/><Relationship Id="rId14" Type="http://schemas.openxmlformats.org/officeDocument/2006/relationships/hyperlink" Target="http://en.wikipedia.org/wiki/Vertex_(geometry)" TargetMode="External"/><Relationship Id="rId22" Type="http://schemas.openxmlformats.org/officeDocument/2006/relationships/image" Target="../media/image11.png"/><Relationship Id="rId27" Type="http://schemas.openxmlformats.org/officeDocument/2006/relationships/hyperlink" Target="http://en.wikipedia.org/wiki/File:POV-Ray-Dodecahedron.svg" TargetMode="External"/><Relationship Id="rId30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hysicstoday.scitation.org/doi/10.1063/1.165022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am.inoe.ro/download.php?idu=175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hyperlink" Target="http://joam.inoe.ro/download.php?idu=17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hyperlink" Target="https://en.wikipedia.org/wiki/exchange_interactio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Valence_(chemistry)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content/aip/journal/jap/115/17/10.1063/1.4870695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73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steresis#Magnetic_hysteresis" TargetMode="External"/><Relationship Id="rId2" Type="http://schemas.openxmlformats.org/officeDocument/2006/relationships/hyperlink" Target="https://en.wikipedia.org/wiki/Stoner%E2%80%93Wohlfarth_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6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5" Type="http://schemas.openxmlformats.org/officeDocument/2006/relationships/image" Target="../media/image6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Relationship Id="rId14" Type="http://schemas.openxmlformats.org/officeDocument/2006/relationships/image" Target="../media/image5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1.png"/><Relationship Id="rId5" Type="http://schemas.openxmlformats.org/officeDocument/2006/relationships/image" Target="../media/image650.png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0.png"/><Relationship Id="rId14" Type="http://schemas.openxmlformats.org/officeDocument/2006/relationships/image" Target="../media/image7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0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84.png"/><Relationship Id="rId5" Type="http://schemas.openxmlformats.org/officeDocument/2006/relationships/image" Target="../media/image780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1.wmf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emf"/><Relationship Id="rId4" Type="http://schemas.openxmlformats.org/officeDocument/2006/relationships/image" Target="../media/image1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assical_mechanics" TargetMode="External"/><Relationship Id="rId2" Type="http://schemas.openxmlformats.org/officeDocument/2006/relationships/hyperlink" Target="https://en.wikipedia.org/wiki/Bohr%E2%80%93van_Leeuwen_theor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Quantum_mechanical" TargetMode="External"/><Relationship Id="rId4" Type="http://schemas.openxmlformats.org/officeDocument/2006/relationships/hyperlink" Target="https://en.wikipedia.org/wiki/Magnetizati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en.wikipedia.org/wiki/File:Frog_diamagnetic_levitation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herical_harmonics" TargetMode="External"/><Relationship Id="rId2" Type="http://schemas.openxmlformats.org/officeDocument/2006/relationships/hyperlink" Target="https://en.wikipedia.org/wiki/Angular_momentum_oper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9" y="5583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Advanced </a:t>
            </a:r>
            <a:r>
              <a:rPr lang="en-US" altLang="zh-TW" dirty="0" smtClean="0">
                <a:solidFill>
                  <a:srgbClr val="0000FF"/>
                </a:solidFill>
              </a:rPr>
              <a:t>Nanotechnology</a:t>
            </a:r>
            <a:br>
              <a:rPr lang="en-US" altLang="zh-TW" dirty="0" smtClean="0">
                <a:solidFill>
                  <a:srgbClr val="0000FF"/>
                </a:solidFill>
              </a:rPr>
            </a:br>
            <a:r>
              <a:rPr lang="en-US" altLang="zh-TW" dirty="0" smtClean="0">
                <a:solidFill>
                  <a:srgbClr val="0000FF"/>
                </a:solidFill>
              </a:rPr>
              <a:t>(Nanoscience)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3783" y="2924944"/>
            <a:ext cx="3108692" cy="8206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Properties of</a:t>
            </a:r>
            <a:endParaRPr 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342083" y="1988840"/>
            <a:ext cx="1882552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Optical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Electrical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Thermal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Magnetic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318039" y="2708920"/>
            <a:ext cx="20162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>
                <a:solidFill>
                  <a:srgbClr val="00B050"/>
                </a:solidFill>
              </a:rPr>
              <a:t>Top-down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92D050"/>
                </a:solidFill>
              </a:rPr>
              <a:t>Bottom-up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573623" y="4877226"/>
            <a:ext cx="5760640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Nanomaterials and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7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82323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/>
          <a:lstStyle/>
          <a:p>
            <a:r>
              <a:rPr lang="en-US" altLang="zh-TW" dirty="0" smtClean="0"/>
              <a:t>Ferromagnetism</a:t>
            </a:r>
          </a:p>
          <a:p>
            <a:pPr lvl="1"/>
            <a:r>
              <a:rPr lang="en-US" altLang="zh-TW" dirty="0" smtClean="0"/>
              <a:t>Microscopic – </a:t>
            </a:r>
            <a:r>
              <a:rPr lang="en-US" altLang="zh-TW" dirty="0" err="1" smtClean="0"/>
              <a:t>ferro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antiferro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ferri</a:t>
            </a:r>
            <a:r>
              <a:rPr lang="en-US" altLang="zh-TW" dirty="0" smtClean="0"/>
              <a:t> magnetism</a:t>
            </a:r>
          </a:p>
          <a:p>
            <a:pPr lvl="1"/>
            <a:r>
              <a:rPr lang="en-US" altLang="zh-TW" dirty="0" smtClean="0"/>
              <a:t>Exchange interaction</a:t>
            </a:r>
          </a:p>
          <a:p>
            <a:pPr lvl="1"/>
            <a:r>
              <a:rPr lang="en-US" altLang="zh-TW" dirty="0" smtClean="0"/>
              <a:t>Exchange splitting – source of magnetization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two-electron system spin-independent Schrodinger equation </a:t>
            </a:r>
          </a:p>
          <a:p>
            <a:pPr lvl="1"/>
            <a:r>
              <a:rPr lang="en-US" altLang="zh-TW" dirty="0" smtClean="0"/>
              <a:t>Type of exchange: direct exchange, super exchange, indirect exchange, itinerant exchange</a:t>
            </a:r>
          </a:p>
          <a:p>
            <a:pPr lvl="1"/>
            <a:r>
              <a:rPr lang="en-US" altLang="zh-TW" dirty="0" smtClean="0"/>
              <a:t>Spin Hamiltonian and Heisenberg model</a:t>
            </a:r>
          </a:p>
          <a:p>
            <a:pPr lvl="1"/>
            <a:r>
              <a:rPr lang="en-US" altLang="zh-TW" dirty="0" smtClean="0"/>
              <a:t>Molecular-field (mean-field) approximation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8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314325"/>
            <a:ext cx="7772400" cy="1819275"/>
          </a:xfrm>
        </p:spPr>
        <p:txBody>
          <a:bodyPr/>
          <a:lstStyle/>
          <a:p>
            <a:r>
              <a:rPr lang="en-US" altLang="zh-TW" sz="2100" dirty="0" smtClean="0">
                <a:solidFill>
                  <a:schemeClr val="tx1"/>
                </a:solidFill>
              </a:rPr>
              <a:t>Ferromagnetic elements: </a:t>
            </a:r>
            <a:r>
              <a:rPr lang="zh-TW" altLang="fr-FR" sz="2100" dirty="0" smtClean="0">
                <a:solidFill>
                  <a:schemeClr val="tx1"/>
                </a:solidFill>
              </a:rPr>
              <a:t>鐵 </a:t>
            </a:r>
            <a:r>
              <a:rPr lang="en-US" altLang="zh-TW" sz="2100" dirty="0" smtClean="0">
                <a:solidFill>
                  <a:schemeClr val="tx1"/>
                </a:solidFill>
              </a:rPr>
              <a:t>Fe</a:t>
            </a:r>
            <a:r>
              <a:rPr lang="zh-TW" altLang="fr-FR" sz="2100" dirty="0" smtClean="0">
                <a:solidFill>
                  <a:schemeClr val="tx1"/>
                </a:solidFill>
              </a:rPr>
              <a:t>, 鈷 </a:t>
            </a:r>
            <a:r>
              <a:rPr lang="en-US" altLang="zh-TW" sz="2100" dirty="0" smtClean="0">
                <a:solidFill>
                  <a:schemeClr val="tx1"/>
                </a:solidFill>
              </a:rPr>
              <a:t>Co</a:t>
            </a:r>
            <a:r>
              <a:rPr lang="zh-TW" altLang="fr-FR" sz="2100" dirty="0" smtClean="0">
                <a:solidFill>
                  <a:schemeClr val="tx1"/>
                </a:solidFill>
              </a:rPr>
              <a:t>, 鎳 </a:t>
            </a:r>
            <a:r>
              <a:rPr lang="en-US" altLang="zh-TW" sz="2100" dirty="0" smtClean="0">
                <a:solidFill>
                  <a:schemeClr val="tx1"/>
                </a:solidFill>
              </a:rPr>
              <a:t>Ni</a:t>
            </a:r>
            <a:r>
              <a:rPr lang="zh-TW" altLang="fr-FR" sz="2100" dirty="0" smtClean="0">
                <a:solidFill>
                  <a:schemeClr val="tx1"/>
                </a:solidFill>
              </a:rPr>
              <a:t>, 釓 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Gd</a:t>
            </a:r>
            <a:r>
              <a:rPr lang="zh-TW" altLang="fr-FR" sz="2100" dirty="0" smtClean="0">
                <a:solidFill>
                  <a:schemeClr val="tx1"/>
                </a:solidFill>
              </a:rPr>
              <a:t>, 鏑 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Dy</a:t>
            </a:r>
            <a:r>
              <a:rPr lang="zh-TW" altLang="fr-FR" sz="2100" dirty="0" smtClean="0">
                <a:solidFill>
                  <a:schemeClr val="tx1"/>
                </a:solidFill>
              </a:rPr>
              <a:t>,</a:t>
            </a:r>
            <a:r>
              <a:rPr lang="en-US" altLang="zh-TW" sz="2100" dirty="0" smtClean="0">
                <a:solidFill>
                  <a:schemeClr val="tx1"/>
                </a:solidFill>
              </a:rPr>
              <a:t/>
            </a:r>
            <a:br>
              <a:rPr lang="en-US" altLang="zh-TW" sz="2100" dirty="0" smtClean="0">
                <a:solidFill>
                  <a:schemeClr val="tx1"/>
                </a:solidFill>
              </a:rPr>
            </a:br>
            <a:r>
              <a:rPr lang="en-US" altLang="zh-TW" sz="2100" dirty="0" smtClean="0">
                <a:solidFill>
                  <a:schemeClr val="tx1"/>
                </a:solidFill>
              </a:rPr>
              <a:t>				</a:t>
            </a:r>
            <a:r>
              <a:rPr lang="zh-TW" altLang="fr-FR" sz="2100" dirty="0" smtClean="0">
                <a:solidFill>
                  <a:schemeClr val="tx1"/>
                </a:solidFill>
              </a:rPr>
              <a:t>    錳 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Mn</a:t>
            </a:r>
            <a:r>
              <a:rPr lang="zh-TW" altLang="fr-FR" sz="2100" dirty="0" smtClean="0">
                <a:solidFill>
                  <a:schemeClr val="tx1"/>
                </a:solidFill>
              </a:rPr>
              <a:t>, 鈀 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Pd</a:t>
            </a:r>
            <a:r>
              <a:rPr lang="en-US" altLang="zh-TW" sz="2100" dirty="0" smtClean="0">
                <a:solidFill>
                  <a:schemeClr val="tx1"/>
                </a:solidFill>
              </a:rPr>
              <a:t> ??</a:t>
            </a:r>
            <a:r>
              <a:rPr lang="zh-TW" altLang="fr-FR" sz="2100" dirty="0" smtClean="0">
                <a:solidFill>
                  <a:schemeClr val="tx1"/>
                </a:solidFill>
              </a:rPr>
              <a:t/>
            </a:r>
            <a:br>
              <a:rPr lang="zh-TW" altLang="fr-FR" sz="2100" dirty="0" smtClean="0">
                <a:solidFill>
                  <a:schemeClr val="tx1"/>
                </a:solidFill>
              </a:rPr>
            </a:br>
            <a:r>
              <a:rPr lang="fr-FR" altLang="zh-TW" sz="2100" dirty="0" smtClean="0">
                <a:solidFill>
                  <a:schemeClr val="tx1"/>
                </a:solidFill>
              </a:rPr>
              <a:t>Elements with ferromagnetic properties</a:t>
            </a:r>
            <a:r>
              <a:rPr lang="en-US" altLang="zh-TW" sz="2100" dirty="0" smtClean="0">
                <a:solidFill>
                  <a:schemeClr val="tx1"/>
                </a:solidFill>
              </a:rPr>
              <a:t/>
            </a:r>
            <a:br>
              <a:rPr lang="en-US" altLang="zh-TW" sz="2100" dirty="0" smtClean="0">
                <a:solidFill>
                  <a:schemeClr val="tx1"/>
                </a:solidFill>
              </a:rPr>
            </a:br>
            <a:r>
              <a:rPr lang="zh-TW" altLang="en-US" sz="2100" dirty="0" smtClean="0">
                <a:solidFill>
                  <a:schemeClr val="tx1"/>
                </a:solidFill>
              </a:rPr>
              <a:t>合金</a:t>
            </a:r>
            <a:r>
              <a:rPr lang="en-US" altLang="zh-TW" sz="2100" dirty="0" smtClean="0">
                <a:solidFill>
                  <a:schemeClr val="tx1"/>
                </a:solidFill>
              </a:rPr>
              <a:t>, alloys</a:t>
            </a:r>
            <a:br>
              <a:rPr lang="en-US" altLang="zh-TW" sz="2100" dirty="0" smtClean="0">
                <a:solidFill>
                  <a:schemeClr val="tx1"/>
                </a:solidFill>
              </a:rPr>
            </a:br>
            <a:r>
              <a:rPr lang="zh-TW" altLang="en-US" sz="2100" dirty="0" smtClean="0">
                <a:solidFill>
                  <a:schemeClr val="tx1"/>
                </a:solidFill>
              </a:rPr>
              <a:t>錳氧化物 </a:t>
            </a:r>
            <a:r>
              <a:rPr lang="en-US" altLang="zh-TW" sz="2100" dirty="0" err="1" smtClean="0">
                <a:solidFill>
                  <a:schemeClr val="tx1"/>
                </a:solidFill>
              </a:rPr>
              <a:t>MnOx</a:t>
            </a:r>
            <a:r>
              <a:rPr lang="en-US" altLang="zh-TW" sz="2100" dirty="0" smtClean="0">
                <a:solidFill>
                  <a:schemeClr val="tx1"/>
                </a:solidFill>
              </a:rPr>
              <a:t>, ……</a:t>
            </a:r>
          </a:p>
        </p:txBody>
      </p:sp>
      <p:pic>
        <p:nvPicPr>
          <p:cNvPr id="6147" name="Picture 3" descr="per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9723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5"/>
          <p:cNvCxnSpPr/>
          <p:nvPr/>
        </p:nvCxnSpPr>
        <p:spPr>
          <a:xfrm>
            <a:off x="762000" y="6315075"/>
            <a:ext cx="7848600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D1B35-0F0A-4CDB-949B-7EFA7D55FC0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1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2875" y="4929188"/>
          <a:ext cx="8929689" cy="1714500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 action="ppaction://hlinkfile" tooltip="Tetrahedron"/>
                        </a:rPr>
                        <a:t>Tetrahedron</a:t>
                      </a:r>
                      <a:endParaRPr lang="en-US" sz="1800" dirty="0"/>
                    </a:p>
                  </a:txBody>
                  <a:tcPr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 action="ppaction://hlinkfile" tooltip="Cube"/>
                        </a:rPr>
                        <a:t>Cube</a:t>
                      </a:r>
                      <a:r>
                        <a:rPr lang="en-US" sz="1800" dirty="0"/>
                        <a:t/>
                      </a:r>
                      <a:br>
                        <a:rPr lang="en-US" sz="1800" dirty="0"/>
                      </a:br>
                      <a:r>
                        <a:rPr lang="en-US" sz="1800" dirty="0" smtClean="0">
                          <a:hlinkClick r:id="rId5" action="ppaction://hlinkfile" tooltip="Hexahedron"/>
                        </a:rPr>
                        <a:t>hexahedron</a:t>
                      </a:r>
                      <a:endParaRPr lang="en-US" sz="1800" dirty="0"/>
                    </a:p>
                  </a:txBody>
                  <a:tcPr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6" action="ppaction://hlinkfile" tooltip="Octahedron"/>
                        </a:rPr>
                        <a:t>Octahedron</a:t>
                      </a:r>
                      <a:endParaRPr lang="en-US" sz="1800" dirty="0"/>
                    </a:p>
                  </a:txBody>
                  <a:tcPr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 action="ppaction://hlinkfile" tooltip="Dodecahedron"/>
                        </a:rPr>
                        <a:t>Dodecahedron</a:t>
                      </a:r>
                      <a:endParaRPr lang="en-US" sz="1800"/>
                    </a:p>
                  </a:txBody>
                  <a:tcPr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hlinkClick r:id="rId8" action="ppaction://hlinkfile" tooltip="Icosahedron"/>
                        </a:rPr>
                        <a:t>Icosahedron</a:t>
                      </a:r>
                      <a:endParaRPr lang="en-US" sz="1800" dirty="0"/>
                    </a:p>
                  </a:txBody>
                  <a:tcPr anchor="b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08" name="Rectangle 1"/>
          <p:cNvSpPr>
            <a:spLocks noChangeArrowheads="1"/>
          </p:cNvSpPr>
          <p:nvPr/>
        </p:nvSpPr>
        <p:spPr bwMode="auto">
          <a:xfrm>
            <a:off x="214313" y="569913"/>
            <a:ext cx="87153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r>
              <a:rPr lang="zh-TW" altLang="zh-TW" sz="2800"/>
              <a:t>Platonic solid</a:t>
            </a:r>
            <a:r>
              <a:rPr lang="en-US" altLang="zh-TW" sz="2000"/>
              <a:t>				</a:t>
            </a:r>
            <a:r>
              <a:rPr lang="zh-TW" altLang="zh-TW" sz="2000"/>
              <a:t>From Wikipedia</a:t>
            </a:r>
          </a:p>
          <a:p>
            <a:r>
              <a:rPr lang="en-US" altLang="zh-TW" sz="2000"/>
              <a:t>    </a:t>
            </a:r>
            <a:r>
              <a:rPr lang="zh-TW" altLang="zh-TW" sz="2000"/>
              <a:t>In </a:t>
            </a:r>
            <a:r>
              <a:rPr lang="zh-TW" altLang="zh-TW" sz="2000">
                <a:hlinkClick r:id="rId9" tooltip="Geometry"/>
              </a:rPr>
              <a:t>geometry</a:t>
            </a:r>
            <a:r>
              <a:rPr lang="zh-TW" altLang="zh-TW" sz="2000"/>
              <a:t>, a Platonic solid is a </a:t>
            </a:r>
            <a:r>
              <a:rPr lang="zh-TW" altLang="zh-TW" sz="2000" u="sng">
                <a:hlinkClick r:id="rId10" tooltip="Convex polyhedron"/>
              </a:rPr>
              <a:t>convex polyhedron</a:t>
            </a:r>
            <a:r>
              <a:rPr lang="zh-TW" altLang="zh-TW" sz="2000"/>
              <a:t> that is </a:t>
            </a:r>
            <a:r>
              <a:rPr lang="zh-TW" altLang="zh-TW" sz="2000">
                <a:hlinkClick r:id="rId11" tooltip="Regular polyhedron"/>
              </a:rPr>
              <a:t>regular</a:t>
            </a:r>
            <a:r>
              <a:rPr lang="zh-TW" altLang="zh-TW" sz="2000"/>
              <a:t>, in the sense of a </a:t>
            </a:r>
            <a:r>
              <a:rPr lang="zh-TW" altLang="zh-TW" sz="2000">
                <a:hlinkClick r:id="rId12" tooltip="Regular polygon"/>
              </a:rPr>
              <a:t>regular polygon</a:t>
            </a:r>
            <a:r>
              <a:rPr lang="zh-TW" altLang="zh-TW" sz="2000"/>
              <a:t>. Specifically, the faces of a Platonic solid are </a:t>
            </a:r>
            <a:r>
              <a:rPr lang="zh-TW" altLang="zh-TW" sz="2000">
                <a:hlinkClick r:id="rId13" tooltip="Congruence (geometry)"/>
              </a:rPr>
              <a:t>congruent</a:t>
            </a:r>
            <a:r>
              <a:rPr lang="zh-TW" altLang="zh-TW" sz="2000"/>
              <a:t> regular polygons, with the same number of faces meeting at each </a:t>
            </a:r>
            <a:r>
              <a:rPr lang="zh-TW" altLang="zh-TW" sz="2000">
                <a:hlinkClick r:id="rId14" tooltip="Vertex (geometry)"/>
              </a:rPr>
              <a:t>vertex</a:t>
            </a:r>
            <a:r>
              <a:rPr lang="zh-TW" altLang="zh-TW" sz="2000"/>
              <a:t>; thus, all its edges are congruent, as are its vertices and angles.</a:t>
            </a:r>
          </a:p>
          <a:p>
            <a:r>
              <a:rPr lang="zh-TW" altLang="zh-TW" sz="2000"/>
              <a:t>There are precisely five Platonic solids (shown</a:t>
            </a:r>
            <a:r>
              <a:rPr lang="en-US" altLang="zh-TW" sz="2000"/>
              <a:t> </a:t>
            </a:r>
            <a:r>
              <a:rPr lang="zh-TW" altLang="zh-TW" sz="2000"/>
              <a:t>below):</a:t>
            </a:r>
            <a:endParaRPr lang="zh-TW" altLang="zh-TW" sz="2000" u="sng"/>
          </a:p>
          <a:p>
            <a:r>
              <a:rPr lang="en-US" altLang="zh-TW" sz="2000" u="sng"/>
              <a:t>    </a:t>
            </a:r>
            <a:r>
              <a:rPr lang="zh-TW" altLang="zh-TW" sz="2000" u="sng"/>
              <a:t>The name of each figure is derived from its number of faces: respectively 4, 6, 8, 12, and 20.</a:t>
            </a:r>
          </a:p>
          <a:p>
            <a:r>
              <a:rPr lang="en-US" altLang="zh-TW" sz="2000" u="sng"/>
              <a:t>    </a:t>
            </a:r>
            <a:r>
              <a:rPr lang="zh-TW" altLang="zh-TW" sz="2000" u="sng"/>
              <a:t>The </a:t>
            </a:r>
            <a:r>
              <a:rPr lang="zh-TW" altLang="zh-TW" sz="2000" u="sng">
                <a:hlinkClick r:id="rId15" tooltip="Mathematical beauty"/>
              </a:rPr>
              <a:t>aesthetic beauty</a:t>
            </a:r>
            <a:r>
              <a:rPr lang="zh-TW" altLang="zh-TW" sz="2000" u="sng"/>
              <a:t> and </a:t>
            </a:r>
            <a:r>
              <a:rPr lang="zh-TW" altLang="zh-TW" sz="2000" u="sng">
                <a:hlinkClick r:id="rId16" tooltip="Symmetry"/>
              </a:rPr>
              <a:t>symmetry</a:t>
            </a:r>
            <a:r>
              <a:rPr lang="zh-TW" altLang="zh-TW" sz="2000" u="sng"/>
              <a:t> of the Platonic solids have made them a favorite subject of </a:t>
            </a:r>
            <a:r>
              <a:rPr lang="zh-TW" altLang="zh-TW" sz="2000" u="sng">
                <a:hlinkClick r:id="rId17" tooltip="Geometers"/>
              </a:rPr>
              <a:t>geometers</a:t>
            </a:r>
            <a:r>
              <a:rPr lang="zh-TW" altLang="zh-TW" sz="2000"/>
              <a:t> for thousands of years. They are named for the </a:t>
            </a:r>
            <a:r>
              <a:rPr lang="zh-TW" altLang="zh-TW" sz="2000" u="sng">
                <a:hlinkClick r:id="rId18" tooltip="Greek philosophy"/>
              </a:rPr>
              <a:t>ancient Greek philosopher</a:t>
            </a:r>
            <a:r>
              <a:rPr lang="zh-TW" altLang="zh-TW" sz="2000"/>
              <a:t> </a:t>
            </a:r>
            <a:r>
              <a:rPr lang="zh-TW" altLang="zh-TW" sz="2000" u="sng">
                <a:hlinkClick r:id="rId19" tooltip="Plato"/>
              </a:rPr>
              <a:t>Plato</a:t>
            </a:r>
            <a:r>
              <a:rPr lang="zh-TW" altLang="zh-TW" sz="2000" u="sng"/>
              <a:t> who theorized that the </a:t>
            </a:r>
            <a:r>
              <a:rPr lang="zh-TW" altLang="zh-TW" sz="2000" u="sng">
                <a:hlinkClick r:id="rId20" tooltip="Classical element"/>
              </a:rPr>
              <a:t>classical elements</a:t>
            </a:r>
            <a:r>
              <a:rPr lang="zh-TW" altLang="zh-TW" sz="2000" u="sng"/>
              <a:t> were constructed from the regular solids.</a:t>
            </a:r>
          </a:p>
        </p:txBody>
      </p:sp>
      <p:pic>
        <p:nvPicPr>
          <p:cNvPr id="8209" name="Picture 2" descr="Tetrahedron.sv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286375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Hexahedron.sv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214938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" descr="Octahedron.sv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5286375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5" descr="POV-Ray-Dodecahedron.sv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2863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6" descr="Icosahedron.svg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2863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7194" y="332582"/>
            <a:ext cx="2386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dirty="0"/>
              <a:t>Solar system</a:t>
            </a:r>
            <a:endParaRPr lang="en-US" altLang="zh-TW" sz="24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50913" y="3570288"/>
            <a:ext cx="3415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dirty="0"/>
              <a:t>s, p electron </a:t>
            </a:r>
            <a:r>
              <a:rPr lang="en-US" altLang="zh-TW" dirty="0" smtClean="0"/>
              <a:t>orbits</a:t>
            </a:r>
            <a:endParaRPr lang="en-US" altLang="zh-TW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292600"/>
            <a:ext cx="20859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0519-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7125"/>
            <a:ext cx="57800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41767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86250"/>
            <a:ext cx="42116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文字方塊 7"/>
          <p:cNvSpPr txBox="1">
            <a:spLocks noChangeArrowheads="1"/>
          </p:cNvSpPr>
          <p:nvPr/>
        </p:nvSpPr>
        <p:spPr bwMode="auto">
          <a:xfrm>
            <a:off x="4803775" y="6381750"/>
            <a:ext cx="1784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sz="2000"/>
              <a:t>Orbital viewer</a:t>
            </a:r>
            <a:endParaRPr lang="zh-TW" altLang="en-US" sz="2000"/>
          </a:p>
        </p:txBody>
      </p:sp>
      <p:cxnSp>
        <p:nvCxnSpPr>
          <p:cNvPr id="10" name="直線接點 5"/>
          <p:cNvCxnSpPr/>
          <p:nvPr/>
        </p:nvCxnSpPr>
        <p:spPr>
          <a:xfrm>
            <a:off x="762000" y="6315075"/>
            <a:ext cx="7848600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BCD10-FE7F-4BC9-9404-1FAD42B5EE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5364088" y="897859"/>
          <a:ext cx="2718074" cy="323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Photo Editor Photo" r:id="rId8" imgW="2390476" imgH="2847619" progId="MSPhotoEd.3">
                  <p:embed/>
                </p:oleObj>
              </mc:Choice>
              <mc:Fallback>
                <p:oleObj name="Photo Editor Photo" r:id="rId8" imgW="2390476" imgH="2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897859"/>
                        <a:ext cx="2718074" cy="323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48064" y="332582"/>
            <a:ext cx="2947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dirty="0" smtClean="0"/>
              <a:t>Electronic orbit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6807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61365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Resonance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565" y="1268760"/>
            <a:ext cx="2032281" cy="14352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960" y="1268759"/>
            <a:ext cx="2354452" cy="11772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6" y="1268760"/>
            <a:ext cx="2225268" cy="14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786" y="2859851"/>
            <a:ext cx="5335531" cy="2873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8237" y="1351801"/>
            <a:ext cx="1745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One-dimensional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1138" y="3195450"/>
            <a:ext cx="172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Two-dimensional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74565" y="6040976"/>
            <a:ext cx="21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Hydrogen atom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1138" y="5838363"/>
            <a:ext cx="172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Three-dimensional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651678" y="3711600"/>
            <a:ext cx="7916330" cy="2232000"/>
            <a:chOff x="651678" y="3655621"/>
            <a:chExt cx="7916330" cy="223200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/>
            <a:srcRect l="18133" r="18485"/>
            <a:stretch/>
          </p:blipFill>
          <p:spPr>
            <a:xfrm>
              <a:off x="4020353" y="3655621"/>
              <a:ext cx="1619792" cy="22320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/>
            <a:srcRect l="12439" r="11457"/>
            <a:stretch/>
          </p:blipFill>
          <p:spPr>
            <a:xfrm>
              <a:off x="2455180" y="3655621"/>
              <a:ext cx="1687289" cy="22320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/>
            <a:srcRect r="13146"/>
            <a:stretch/>
          </p:blipFill>
          <p:spPr>
            <a:xfrm>
              <a:off x="651678" y="3655621"/>
              <a:ext cx="1925618" cy="22320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6"/>
            <a:srcRect l="16793" r="19086"/>
            <a:stretch/>
          </p:blipFill>
          <p:spPr>
            <a:xfrm>
              <a:off x="5518028" y="3655621"/>
              <a:ext cx="1552304" cy="22320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7"/>
            <a:srcRect l="12304" r="14636"/>
            <a:stretch/>
          </p:blipFill>
          <p:spPr>
            <a:xfrm>
              <a:off x="6948215" y="3655621"/>
              <a:ext cx="1619793" cy="2232000"/>
            </a:xfrm>
            <a:prstGeom prst="rect">
              <a:avLst/>
            </a:prstGeom>
          </p:spPr>
        </p:pic>
      </p:grp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1824335"/>
            <a:ext cx="272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sz="2400" dirty="0"/>
              <a:t>s, p electron orbital</a:t>
            </a:r>
            <a:endParaRPr lang="en-US" altLang="zh-TW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6" y="2268081"/>
            <a:ext cx="1518288" cy="14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2268081"/>
            <a:ext cx="3040041" cy="145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2261731"/>
            <a:ext cx="3065462" cy="14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文字方塊 7"/>
          <p:cNvSpPr txBox="1">
            <a:spLocks noChangeArrowheads="1"/>
          </p:cNvSpPr>
          <p:nvPr/>
        </p:nvSpPr>
        <p:spPr bwMode="auto">
          <a:xfrm>
            <a:off x="4803775" y="6381750"/>
            <a:ext cx="1784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sz="2000"/>
              <a:t>Orbital viewer</a:t>
            </a:r>
            <a:endParaRPr lang="zh-TW" altLang="en-US" sz="2000"/>
          </a:p>
        </p:txBody>
      </p:sp>
      <p:cxnSp>
        <p:nvCxnSpPr>
          <p:cNvPr id="10" name="直線接點 5"/>
          <p:cNvCxnSpPr/>
          <p:nvPr/>
        </p:nvCxnSpPr>
        <p:spPr>
          <a:xfrm>
            <a:off x="762000" y="6315075"/>
            <a:ext cx="7848600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BCD10-FE7F-4BC9-9404-1FAD42B5EE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1678" y="381000"/>
            <a:ext cx="7659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dirty="0"/>
              <a:t>3d transition metals:</a:t>
            </a:r>
          </a:p>
          <a:p>
            <a:pPr eaLnBrk="1" hangingPunct="1"/>
            <a:r>
              <a:rPr lang="en-US" altLang="zh-TW" sz="2400" dirty="0" err="1"/>
              <a:t>Mn</a:t>
            </a:r>
            <a:r>
              <a:rPr lang="en-US" altLang="zh-TW" sz="2400" dirty="0"/>
              <a:t> atom has 5 d </a:t>
            </a:r>
            <a:r>
              <a:rPr lang="en-US" altLang="zh-TW" sz="2400" dirty="0">
                <a:sym typeface="Symbol" pitchFamily="18" charset="2"/>
              </a:rPr>
              <a:t> </a:t>
            </a:r>
            <a:r>
              <a:rPr lang="en-US" altLang="zh-TW" sz="2400" dirty="0" smtClean="0">
                <a:sym typeface="Symbol" pitchFamily="18" charset="2"/>
              </a:rPr>
              <a:t>electrons   </a:t>
            </a:r>
            <a:r>
              <a:rPr lang="en-US" altLang="zh-TW" sz="2400" dirty="0" smtClean="0"/>
              <a:t>Bulk </a:t>
            </a:r>
            <a:r>
              <a:rPr lang="en-US" altLang="zh-TW" sz="2400" dirty="0" err="1"/>
              <a:t>Mn</a:t>
            </a:r>
            <a:r>
              <a:rPr lang="en-US" altLang="zh-TW" sz="2400" dirty="0"/>
              <a:t> is NOT </a:t>
            </a:r>
            <a:r>
              <a:rPr lang="en-US" altLang="zh-TW" sz="2400" dirty="0" smtClean="0"/>
              <a:t>magnetic</a:t>
            </a:r>
            <a:endParaRPr lang="en-US" altLang="zh-TW" sz="24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00113" y="5578475"/>
            <a:ext cx="6259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sz="2400"/>
              <a:t>Co atom has 5 d </a:t>
            </a:r>
            <a:r>
              <a:rPr lang="en-US" altLang="zh-TW" sz="2400">
                <a:sym typeface="Symbol" pitchFamily="18" charset="2"/>
              </a:rPr>
              <a:t>electrons and 2 d  electrons</a:t>
            </a:r>
          </a:p>
          <a:p>
            <a:pPr eaLnBrk="1" hangingPunct="1"/>
            <a:r>
              <a:rPr lang="en-US" altLang="zh-TW" sz="2400"/>
              <a:t>Bulk Co is magnetic.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2000" y="3810000"/>
            <a:ext cx="414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TW" sz="2000" dirty="0"/>
              <a:t>3d electron distribution in real space</a:t>
            </a:r>
          </a:p>
        </p:txBody>
      </p:sp>
    </p:spTree>
    <p:extLst>
      <p:ext uri="{BB962C8B-B14F-4D97-AF65-F5344CB8AC3E}">
        <p14:creationId xmlns:p14="http://schemas.microsoft.com/office/powerpoint/2010/main" val="4045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677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85" y="3848321"/>
            <a:ext cx="332156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216473"/>
            <a:ext cx="3762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48314" y="332656"/>
            <a:ext cx="106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smtClean="0"/>
              <a:t>d </a:t>
            </a:r>
            <a:r>
              <a:rPr lang="en-US" altLang="zh-TW" smtClean="0"/>
              <a:t>orbitals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42467" y="3419708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Crystal-field splitting</a:t>
            </a:r>
            <a:endParaRPr lang="zh-TW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10588"/>
          <a:stretch/>
        </p:blipFill>
        <p:spPr bwMode="auto">
          <a:xfrm>
            <a:off x="6732241" y="1058173"/>
            <a:ext cx="165618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15541"/>
          <a:stretch/>
        </p:blipFill>
        <p:spPr bwMode="auto">
          <a:xfrm>
            <a:off x="2555776" y="1071320"/>
            <a:ext cx="144016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6"/>
          <a:stretch/>
        </p:blipFill>
        <p:spPr bwMode="auto">
          <a:xfrm>
            <a:off x="990601" y="1054316"/>
            <a:ext cx="170919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5617"/>
          <a:stretch/>
        </p:blipFill>
        <p:spPr bwMode="auto">
          <a:xfrm>
            <a:off x="5292079" y="1071320"/>
            <a:ext cx="172819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3597"/>
          <a:stretch/>
        </p:blipFill>
        <p:spPr bwMode="auto">
          <a:xfrm>
            <a:off x="3995936" y="1051210"/>
            <a:ext cx="144016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75656" y="836712"/>
            <a:ext cx="6408712" cy="22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6" descr="43-19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01" y="3612416"/>
            <a:ext cx="1415530" cy="21208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43-19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5175" y="3621634"/>
            <a:ext cx="1381982" cy="21208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6" descr="43-19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4801" y="3621634"/>
            <a:ext cx="1584084" cy="21208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6823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Stern-</a:t>
            </a:r>
            <a:r>
              <a:rPr lang="en-US" altLang="zh-TW" dirty="0" err="1">
                <a:solidFill>
                  <a:srgbClr val="0000FF"/>
                </a:solidFill>
              </a:rPr>
              <a:t>Gerlach</a:t>
            </a:r>
            <a:r>
              <a:rPr lang="en-US" altLang="zh-TW" dirty="0">
                <a:solidFill>
                  <a:srgbClr val="0000FF"/>
                </a:solidFill>
              </a:rPr>
              <a:t> Experiment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3" name="Picture 10" descr="29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2499792" cy="19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30" descr="2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19" y="1196752"/>
            <a:ext cx="6719939" cy="3024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44009" y="46531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There are two kinds of electrons: spin-up and spin-down.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35896" y="5408349"/>
            <a:ext cx="5135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ontserrat"/>
              </a:rPr>
              <a:t>Stern and </a:t>
            </a:r>
            <a:r>
              <a:rPr lang="en-US" altLang="zh-TW" b="1" dirty="0" err="1">
                <a:solidFill>
                  <a:srgbClr val="000000"/>
                </a:solidFill>
                <a:latin typeface="Montserrat"/>
              </a:rPr>
              <a:t>Gerlach</a:t>
            </a:r>
            <a:r>
              <a:rPr lang="en-US" altLang="zh-TW" b="1" dirty="0">
                <a:solidFill>
                  <a:srgbClr val="000000"/>
                </a:solidFill>
                <a:latin typeface="Montserrat"/>
              </a:rPr>
              <a:t>: How a Bad Cigar Helped Reorient Atomic </a:t>
            </a:r>
            <a:r>
              <a:rPr lang="en-US" altLang="zh-TW" b="1" dirty="0" smtClean="0">
                <a:solidFill>
                  <a:srgbClr val="000000"/>
                </a:solidFill>
                <a:latin typeface="Montserrat"/>
              </a:rPr>
              <a:t>Physics</a:t>
            </a:r>
          </a:p>
          <a:p>
            <a:r>
              <a:rPr lang="en-US" altLang="zh-TW" dirty="0">
                <a:hlinkClick r:id="rId4"/>
              </a:rPr>
              <a:t>Physics Today </a:t>
            </a:r>
            <a:r>
              <a:rPr lang="en-US" altLang="zh-TW" dirty="0" smtClean="0">
                <a:hlinkClick r:id="rId4"/>
              </a:rPr>
              <a:t>56</a:t>
            </a:r>
            <a:r>
              <a:rPr lang="en-US" altLang="zh-TW" dirty="0">
                <a:hlinkClick r:id="rId4"/>
              </a:rPr>
              <a:t>, </a:t>
            </a:r>
            <a:r>
              <a:rPr lang="en-US" altLang="zh-TW" dirty="0" smtClean="0">
                <a:hlinkClick r:id="rId4"/>
              </a:rPr>
              <a:t>53</a:t>
            </a:r>
            <a:r>
              <a:rPr lang="zh-TW" altLang="en-US" dirty="0" smtClean="0">
                <a:hlinkClick r:id="rId4"/>
              </a:rPr>
              <a:t> </a:t>
            </a:r>
            <a:r>
              <a:rPr lang="en-US" altLang="zh-TW" dirty="0" smtClean="0">
                <a:hlinkClick r:id="rId4"/>
              </a:rPr>
              <a:t>(2003)</a:t>
            </a:r>
            <a:r>
              <a:rPr lang="zh-TW" altLang="en-US" dirty="0" smtClean="0">
                <a:hlinkClick r:id="rId4"/>
              </a:rPr>
              <a:t> </a:t>
            </a:r>
            <a:r>
              <a:rPr lang="en-US" altLang="zh-TW" dirty="0" smtClean="0">
                <a:hlinkClick r:id="rId4"/>
              </a:rPr>
              <a:t>10.1063/1.1650229</a:t>
            </a:r>
            <a:endParaRPr lang="en-US" altLang="zh-TW" dirty="0"/>
          </a:p>
          <a:p>
            <a:endParaRPr lang="en-US" altLang="zh-TW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48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2400"/>
            <a:ext cx="8001000" cy="5762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dirty="0" smtClean="0"/>
              <a:t>Stoner criterion for ferromagnetism: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45966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0825" y="4870450"/>
            <a:ext cx="43926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800" b="0">
                <a:solidFill>
                  <a:schemeClr val="tx1"/>
                </a:solidFill>
                <a:latin typeface="Verdana" pitchFamily="34" charset="0"/>
                <a:ea typeface="新細明體" charset="-120"/>
              </a:rPr>
              <a:t>For the non-magnetic state there are identical density of states for the two spins. 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716463" y="4870450"/>
            <a:ext cx="42116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800" b="0">
                <a:solidFill>
                  <a:schemeClr val="tx1"/>
                </a:solidFill>
                <a:latin typeface="Verdana" pitchFamily="34" charset="0"/>
                <a:ea typeface="新細明體" charset="-120"/>
              </a:rPr>
              <a:t>For a ferromagnetic state, N↑ &gt; N↓. The polarization is indicated by the thick blue arrow. 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827088" y="908050"/>
            <a:ext cx="7488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N(E</a:t>
            </a:r>
            <a:r>
              <a:rPr lang="en-US" altLang="zh-TW" sz="24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1, 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is the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Stoner exchange parameter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N(E</a:t>
            </a:r>
            <a:r>
              <a:rPr lang="en-US" altLang="en-US" sz="24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the density of states at the Fermi energy.</a:t>
            </a:r>
            <a:endParaRPr lang="en-US" altLang="zh-TW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39725" y="5961063"/>
            <a:ext cx="793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b="0" dirty="0">
                <a:solidFill>
                  <a:schemeClr val="tx1"/>
                </a:solidFill>
              </a:rPr>
              <a:t>Schematic plot for the energy band structure of 3d transition metals.</a:t>
            </a:r>
            <a:r>
              <a:rPr lang="en-US" altLang="zh-TW" sz="2000" dirty="0"/>
              <a:t> </a:t>
            </a:r>
          </a:p>
        </p:txBody>
      </p:sp>
      <p:cxnSp>
        <p:nvCxnSpPr>
          <p:cNvPr id="9" name="直線接點 5"/>
          <p:cNvCxnSpPr/>
          <p:nvPr/>
        </p:nvCxnSpPr>
        <p:spPr>
          <a:xfrm>
            <a:off x="762000" y="6315075"/>
            <a:ext cx="7848600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683568" y="632209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Teodorescu and </a:t>
            </a:r>
            <a:r>
              <a:rPr lang="en-US" altLang="zh-TW" sz="1600" dirty="0" err="1"/>
              <a:t>Lungu</a:t>
            </a:r>
            <a:r>
              <a:rPr lang="en-US" altLang="zh-TW" sz="1600" dirty="0"/>
              <a:t>, </a:t>
            </a:r>
            <a:r>
              <a:rPr lang="en-US" altLang="zh-TW" sz="1600" dirty="0" smtClean="0">
                <a:hlinkClick r:id="rId4"/>
              </a:rPr>
              <a:t>"</a:t>
            </a:r>
            <a:r>
              <a:rPr lang="en-US" altLang="zh-TW" sz="1600" dirty="0">
                <a:hlinkClick r:id="rId4"/>
              </a:rPr>
              <a:t>Band ferromagnetism in systems of variable dimensionality"</a:t>
            </a:r>
            <a:r>
              <a:rPr lang="en-US" altLang="zh-TW" sz="1600" dirty="0"/>
              <a:t>. </a:t>
            </a:r>
            <a:r>
              <a:rPr lang="en-US" altLang="zh-TW" sz="1600" i="1" dirty="0" smtClean="0"/>
              <a:t>J  </a:t>
            </a:r>
            <a:r>
              <a:rPr lang="en-US" altLang="zh-TW" sz="1600" i="1" dirty="0"/>
              <a:t>Optoelectronics and </a:t>
            </a:r>
            <a:r>
              <a:rPr lang="en-US" altLang="zh-TW" sz="1600" i="1" dirty="0" smtClean="0"/>
              <a:t>Adv. Mat.</a:t>
            </a:r>
            <a:r>
              <a:rPr lang="en-US" altLang="zh-TW" sz="1600" dirty="0" smtClean="0"/>
              <a:t> </a:t>
            </a:r>
            <a:r>
              <a:rPr lang="en-US" altLang="zh-TW" sz="1600" b="1" dirty="0" smtClean="0"/>
              <a:t>10,</a:t>
            </a:r>
            <a:r>
              <a:rPr lang="en-US" altLang="zh-TW" sz="1600" dirty="0" smtClean="0"/>
              <a:t> 3058–3068 (2008).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650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Stoner band ferromagnetism</a:t>
            </a:r>
            <a:br>
              <a:rPr lang="en-US" altLang="zh-TW" dirty="0" smtClean="0"/>
            </a:br>
            <a:r>
              <a:rPr lang="en-US" altLang="zh-TW" sz="1800" dirty="0"/>
              <a:t>Teodorescu, C. M.; </a:t>
            </a:r>
            <a:r>
              <a:rPr lang="en-US" altLang="zh-TW" sz="1800" dirty="0" err="1"/>
              <a:t>Lungu</a:t>
            </a:r>
            <a:r>
              <a:rPr lang="en-US" altLang="zh-TW" sz="1800" dirty="0"/>
              <a:t>, G. A. (November 2008). </a:t>
            </a:r>
            <a:r>
              <a:rPr lang="en-US" altLang="zh-TW" sz="1800" dirty="0">
                <a:hlinkClick r:id="rId2"/>
              </a:rPr>
              <a:t>"Band ferromagnetism in systems of variable dimensionality"</a:t>
            </a:r>
            <a:r>
              <a:rPr lang="en-US" altLang="zh-TW" sz="1800" dirty="0"/>
              <a:t>. </a:t>
            </a:r>
            <a:r>
              <a:rPr lang="en-US" altLang="zh-TW" sz="1800" i="1" dirty="0"/>
              <a:t>Journal of Optoelectronics and Advanced Materials</a:t>
            </a:r>
            <a:r>
              <a:rPr lang="en-US" altLang="zh-TW" sz="1800" dirty="0"/>
              <a:t> </a:t>
            </a:r>
            <a:r>
              <a:rPr lang="en-US" altLang="zh-TW" sz="1800" b="1" dirty="0"/>
              <a:t>10</a:t>
            </a:r>
            <a:r>
              <a:rPr lang="en-US" altLang="zh-TW" sz="1800" dirty="0"/>
              <a:t> (11): 3058–3068.</a:t>
            </a:r>
            <a:endParaRPr lang="en-US" altLang="zh-TW" sz="1800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8" y="2780928"/>
            <a:ext cx="6097831" cy="7200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3" y="3509332"/>
            <a:ext cx="4680519" cy="8109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870" y="4823817"/>
            <a:ext cx="3731963" cy="666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584" y="5490567"/>
            <a:ext cx="3334533" cy="7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Magnetism to </a:t>
            </a:r>
            <a:r>
              <a:rPr lang="en-US" altLang="zh-TW" dirty="0" err="1" smtClean="0"/>
              <a:t>Spintronics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3070" y="2207349"/>
            <a:ext cx="7321337" cy="4317995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Introduction to Solid State Physics</a:t>
            </a:r>
          </a:p>
          <a:p>
            <a:r>
              <a:rPr lang="en-US" altLang="zh-TW" dirty="0" err="1" smtClean="0"/>
              <a:t>Kittel</a:t>
            </a:r>
            <a:r>
              <a:rPr lang="en-US" altLang="zh-TW" dirty="0" smtClean="0"/>
              <a:t>  8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ed</a:t>
            </a:r>
            <a:endParaRPr lang="en-US" altLang="zh-TW" dirty="0" smtClean="0"/>
          </a:p>
          <a:p>
            <a:r>
              <a:rPr lang="en-US" altLang="zh-TW" dirty="0"/>
              <a:t>Chap. 11-13,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Solid </a:t>
            </a:r>
            <a:r>
              <a:rPr lang="en-US" altLang="zh-TW" dirty="0"/>
              <a:t>State Physics</a:t>
            </a:r>
          </a:p>
          <a:p>
            <a:r>
              <a:rPr lang="en-US" altLang="zh-TW" dirty="0" smtClean="0"/>
              <a:t>Ashcroft and </a:t>
            </a:r>
            <a:r>
              <a:rPr lang="en-US" altLang="zh-TW" dirty="0" err="1" smtClean="0"/>
              <a:t>Mermin</a:t>
            </a:r>
            <a:endParaRPr lang="en-US" altLang="zh-TW" dirty="0" smtClean="0"/>
          </a:p>
          <a:p>
            <a:r>
              <a:rPr lang="en-US" altLang="zh-TW" dirty="0" smtClean="0"/>
              <a:t>Chap</a:t>
            </a:r>
            <a:r>
              <a:rPr lang="en-US" altLang="zh-TW" dirty="0"/>
              <a:t>. </a:t>
            </a:r>
            <a:r>
              <a:rPr lang="en-US" altLang="zh-TW" dirty="0" smtClean="0"/>
              <a:t>31-33</a:t>
            </a:r>
            <a:r>
              <a:rPr lang="en-US" altLang="zh-TW" dirty="0"/>
              <a:t>,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Condensed Matter Physics</a:t>
            </a:r>
          </a:p>
          <a:p>
            <a:r>
              <a:rPr lang="en-US" altLang="zh-TW" dirty="0" err="1" smtClean="0"/>
              <a:t>Marder</a:t>
            </a:r>
            <a:r>
              <a:rPr lang="en-US" altLang="zh-TW" dirty="0" smtClean="0"/>
              <a:t>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ed</a:t>
            </a:r>
            <a:endParaRPr lang="en-US" altLang="zh-TW" dirty="0" smtClean="0"/>
          </a:p>
          <a:p>
            <a:r>
              <a:rPr lang="en-US" altLang="zh-TW" dirty="0"/>
              <a:t>Chap. 24-26,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49985" y="1237610"/>
            <a:ext cx="5439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Dr. Shang-Fan Lee</a:t>
            </a:r>
          </a:p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Institute of Physics, Academia Sinica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Exchange interaction - Wikipedia, the free encyclopedia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05221" cy="59340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6746" y="96145"/>
            <a:ext cx="3722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Exchange interaction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64904"/>
            <a:ext cx="3705225" cy="190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6056" y="980726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Super exchange </a:t>
            </a:r>
            <a:r>
              <a:rPr lang="en-US" altLang="zh-TW" sz="2800" b="1" dirty="0">
                <a:solidFill>
                  <a:srgbClr val="0000FF"/>
                </a:solidFill>
              </a:rPr>
              <a:t>interaction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980728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00FF"/>
                </a:solidFill>
              </a:rPr>
              <a:t>Double exchange </a:t>
            </a:r>
            <a:r>
              <a:rPr lang="en-US" altLang="zh-TW" sz="2800" b="1" dirty="0">
                <a:solidFill>
                  <a:srgbClr val="0000FF"/>
                </a:solidFill>
              </a:rPr>
              <a:t>interaction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46082" name="Picture 2" descr="https://upload.wikimedia.org/wikipedia/commons/thumb/1/1d/MnO-superaustausch.GIF/220px-MnO-superaustaus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99" y="2564904"/>
            <a:ext cx="30803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75019" y="445648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02122"/>
                </a:solidFill>
              </a:rPr>
              <a:t> </a:t>
            </a:r>
            <a:r>
              <a:rPr lang="en-US" altLang="zh-TW" dirty="0" smtClean="0">
                <a:solidFill>
                  <a:srgbClr val="202122"/>
                </a:solidFill>
              </a:rPr>
              <a:t>In </a:t>
            </a:r>
            <a:r>
              <a:rPr lang="en-US" altLang="zh-TW" dirty="0" err="1">
                <a:solidFill>
                  <a:srgbClr val="202122"/>
                </a:solidFill>
              </a:rPr>
              <a:t>superexchange</a:t>
            </a:r>
            <a:r>
              <a:rPr lang="en-US" altLang="zh-TW" dirty="0">
                <a:solidFill>
                  <a:srgbClr val="202122"/>
                </a:solidFill>
              </a:rPr>
              <a:t>, a ferromagnetic or antiferromagnetic alignment occurs between two atoms with the </a:t>
            </a:r>
            <a:r>
              <a:rPr lang="en-US" altLang="zh-TW" dirty="0" smtClean="0">
                <a:solidFill>
                  <a:srgbClr val="202122"/>
                </a:solidFill>
              </a:rPr>
              <a:t>same</a:t>
            </a:r>
            <a:r>
              <a:rPr lang="en-US" altLang="zh-TW" dirty="0">
                <a:solidFill>
                  <a:srgbClr val="202122"/>
                </a:solidFill>
              </a:rPr>
              <a:t> </a:t>
            </a:r>
            <a:r>
              <a:rPr lang="en-US" altLang="zh-TW" dirty="0">
                <a:solidFill>
                  <a:srgbClr val="0645AD"/>
                </a:solidFill>
                <a:hlinkClick r:id="rId4" tooltip="Valence (chemistry)"/>
              </a:rPr>
              <a:t>valence</a:t>
            </a:r>
            <a:r>
              <a:rPr lang="en-US" altLang="zh-TW" dirty="0">
                <a:solidFill>
                  <a:srgbClr val="202122"/>
                </a:solidFill>
              </a:rPr>
              <a:t> (number of electrons</a:t>
            </a:r>
            <a:r>
              <a:rPr lang="en-US" altLang="zh-TW" dirty="0" smtClean="0">
                <a:solidFill>
                  <a:srgbClr val="202122"/>
                </a:solidFill>
              </a:rPr>
              <a:t>) </a:t>
            </a:r>
            <a:r>
              <a:rPr lang="en-US" altLang="zh-TW" dirty="0" smtClean="0"/>
              <a:t>or </a:t>
            </a:r>
            <a:r>
              <a:rPr lang="en-US" altLang="zh-TW" dirty="0"/>
              <a:t>differs by two, and the electrons are </a:t>
            </a:r>
            <a:r>
              <a:rPr lang="en-US" altLang="zh-TW" dirty="0" smtClean="0"/>
              <a:t>localized</a:t>
            </a:r>
            <a:r>
              <a:rPr lang="en-US" altLang="zh-TW" dirty="0" smtClean="0">
                <a:solidFill>
                  <a:srgbClr val="202122"/>
                </a:solidFill>
              </a:rPr>
              <a:t>; </a:t>
            </a:r>
          </a:p>
          <a:p>
            <a:r>
              <a:rPr lang="en-US" altLang="zh-TW" dirty="0" smtClean="0">
                <a:solidFill>
                  <a:srgbClr val="202122"/>
                </a:solidFill>
              </a:rPr>
              <a:t>while </a:t>
            </a:r>
            <a:r>
              <a:rPr lang="en-US" altLang="zh-TW" dirty="0">
                <a:solidFill>
                  <a:srgbClr val="202122"/>
                </a:solidFill>
              </a:rPr>
              <a:t>in double-exchange, the interaction occurs only when one atom has an extra electron compared to the </a:t>
            </a:r>
            <a:r>
              <a:rPr lang="en-US" altLang="zh-TW" dirty="0" smtClean="0">
                <a:solidFill>
                  <a:srgbClr val="202122"/>
                </a:solidFill>
              </a:rPr>
              <a:t>other</a:t>
            </a:r>
            <a:r>
              <a:rPr lang="en-US" altLang="zh-TW" dirty="0" smtClean="0"/>
              <a:t>, </a:t>
            </a:r>
            <a:r>
              <a:rPr lang="en-US" altLang="zh-TW" dirty="0"/>
              <a:t>the electrons are itinerant (delocalized); this results in the material displaying magnetic exchange coupling, as well as metallic conductivity</a:t>
            </a:r>
            <a:r>
              <a:rPr lang="en-US" altLang="zh-TW" dirty="0" smtClean="0">
                <a:solidFill>
                  <a:srgbClr val="202122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Berry Phase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1560" y="999325"/>
            <a:ext cx="273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latin typeface="TimesNewRomanPSMT,Bold"/>
              </a:rPr>
              <a:t>Aharonov</a:t>
            </a:r>
            <a:r>
              <a:rPr lang="en-US" altLang="zh-TW" b="1" dirty="0">
                <a:latin typeface="TimesNewRomanPSMT,Bold"/>
              </a:rPr>
              <a:t>-Bohm Effect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638920" cy="20680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3812993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traveling around a flux tube suffer a phase change and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interfere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themselves even if they only travel through regions where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open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tube is not experimentally realizable, but a small toroidal magnet with no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leakage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constructed instead.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98908"/>
            <a:ext cx="3925632" cy="9742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4048" y="2965797"/>
            <a:ext cx="3997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hologram showing interference fringes of electrons passing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small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toroidal magnet. The magnetic flux passing through the torus is quantized so as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integer multiple of </a:t>
            </a:r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electron wave functions. The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is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screened from the magnetic induction in the magnet. In (A) the phase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is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while in (B) the phase change is </a:t>
            </a:r>
            <a:r>
              <a:rPr lang="en-US" altLang="zh-TW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TW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[Source: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Tonomura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(1993), p. 67.]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14655" y="5541800"/>
                <a:ext cx="2505108" cy="12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l-GR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55" y="5541800"/>
                <a:ext cx="2505108" cy="12690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6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3892" y="429309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dvP6975"/>
              </a:rPr>
              <a:t>Parallel transport of a vector along a closed path on the sphere </a:t>
            </a:r>
            <a:r>
              <a:rPr lang="en-US" altLang="zh-TW" dirty="0" smtClean="0">
                <a:latin typeface="AdvP696A"/>
              </a:rPr>
              <a:t>S</a:t>
            </a:r>
            <a:r>
              <a:rPr lang="en-US" altLang="zh-TW" sz="800" dirty="0" smtClean="0">
                <a:latin typeface="AdvP6975"/>
              </a:rPr>
              <a:t>2</a:t>
            </a:r>
            <a:r>
              <a:rPr lang="en-US" altLang="zh-TW" dirty="0" smtClean="0">
                <a:latin typeface="AdvP6975"/>
              </a:rPr>
              <a:t> leads </a:t>
            </a:r>
            <a:r>
              <a:rPr lang="en-US" altLang="zh-TW" dirty="0">
                <a:latin typeface="AdvP6975"/>
              </a:rPr>
              <a:t>to a geometric phase between initial and final state.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24" y="476672"/>
            <a:ext cx="3689327" cy="35642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13892" y="5517232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Real-space Berry phases: </a:t>
            </a:r>
            <a:r>
              <a:rPr lang="en-US" altLang="zh-TW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Skyrmion</a:t>
            </a:r>
            <a:r>
              <a:rPr lang="en-US" altLang="zh-TW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soccer (invited)</a:t>
            </a:r>
          </a:p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</a:rPr>
              <a:t>Karin </a:t>
            </a:r>
            <a:r>
              <a:rPr lang="en-US" altLang="zh-TW" sz="1600" dirty="0" err="1">
                <a:solidFill>
                  <a:srgbClr val="0000FF"/>
                </a:solidFill>
                <a:latin typeface="Arial" panose="020B0604020202020204" pitchFamily="34" charset="0"/>
              </a:rPr>
              <a:t>Everschor-Sitte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</a:rPr>
              <a:t>Matthias </a:t>
            </a:r>
            <a:r>
              <a:rPr lang="en-US" altLang="zh-TW" sz="1600" dirty="0" err="1">
                <a:solidFill>
                  <a:srgbClr val="0000FF"/>
                </a:solidFill>
                <a:latin typeface="Arial" panose="020B0604020202020204" pitchFamily="34" charset="0"/>
              </a:rPr>
              <a:t>Sitte</a:t>
            </a:r>
            <a:endParaRPr lang="en-US" altLang="zh-TW" sz="1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Journal 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of Applied Physics </a:t>
            </a:r>
            <a:r>
              <a:rPr lang="en-US" altLang="zh-TW" sz="1600" b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115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, 172602 (2014); </a:t>
            </a:r>
            <a:r>
              <a:rPr lang="en-US" altLang="zh-TW" sz="1600" dirty="0" err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doi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: 10.1063/1.4870695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7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997" y="4670420"/>
            <a:ext cx="2677299" cy="211138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18821" y="2590800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Parameter dependent system: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15272" y="22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b="1" dirty="0">
                <a:solidFill>
                  <a:srgbClr val="3333FF"/>
                </a:solidFill>
                <a:latin typeface="TimesNewRoman"/>
              </a:rPr>
              <a:t>Berry phase formalism for</a:t>
            </a:r>
          </a:p>
          <a:p>
            <a:r>
              <a:rPr lang="en-US" altLang="zh-TW" sz="3200" b="1" dirty="0">
                <a:solidFill>
                  <a:srgbClr val="3333FF"/>
                </a:solidFill>
                <a:latin typeface="TimesNewRoman"/>
              </a:rPr>
              <a:t>intrinsic Hall effects</a:t>
            </a:r>
            <a:endParaRPr lang="zh-TW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919754" y="1295400"/>
            <a:ext cx="5481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NewRoman"/>
              </a:rPr>
              <a:t>Berry phase</a:t>
            </a:r>
          </a:p>
          <a:p>
            <a:r>
              <a:rPr lang="en-US" altLang="zh-TW" sz="2000" dirty="0">
                <a:solidFill>
                  <a:srgbClr val="CD3300"/>
                </a:solidFill>
                <a:latin typeface="TimesNewRoman"/>
              </a:rPr>
              <a:t>[Berry, Proc. Roy. Soc. London A 392, 451 (1984)]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915272" y="3886200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Adiabatic theorem: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15272" y="5181600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Geometric phase: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14" y="3065567"/>
            <a:ext cx="2818538" cy="7151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87453"/>
            <a:ext cx="4976588" cy="7296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014" y="5823289"/>
            <a:ext cx="3377860" cy="85359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607" y="2234202"/>
            <a:ext cx="2733193" cy="225436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939997" y="1066800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Prof. </a:t>
            </a:r>
            <a:r>
              <a:rPr lang="en-US" altLang="zh-TW" dirty="0" err="1" smtClean="0"/>
              <a:t>Guo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Guang</a:t>
            </a:r>
            <a:r>
              <a:rPr lang="en-US" altLang="zh-TW" dirty="0" smtClean="0"/>
              <a:t>-Yu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54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939997" y="1066800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Prof. </a:t>
            </a:r>
            <a:r>
              <a:rPr lang="en-US" altLang="zh-TW" dirty="0" err="1" smtClean="0"/>
              <a:t>Guo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Guang</a:t>
            </a:r>
            <a:r>
              <a:rPr lang="en-US" altLang="zh-TW" dirty="0" smtClean="0"/>
              <a:t>-Yu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74" y="1905000"/>
            <a:ext cx="3401926" cy="2921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4061"/>
            <a:ext cx="3657600" cy="1140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505200"/>
            <a:ext cx="2743199" cy="76685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1"/>
            <a:ext cx="5839160" cy="1052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3764" y="815208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Well defined for a closed path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43764" y="2842099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Stokes theorem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8200" y="4898648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Berry Curvature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17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939997" y="1066800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Prof. </a:t>
            </a:r>
            <a:r>
              <a:rPr lang="en-US" altLang="zh-TW" dirty="0" err="1" smtClean="0"/>
              <a:t>Guo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Guang</a:t>
            </a:r>
            <a:r>
              <a:rPr lang="en-US" altLang="zh-TW" dirty="0" smtClean="0"/>
              <a:t>-Yu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54382" y="2678655"/>
            <a:ext cx="2054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3333FF"/>
                </a:solidFill>
                <a:latin typeface="TimesNewRoman"/>
              </a:rPr>
              <a:t>Vector potential</a:t>
            </a:r>
          </a:p>
        </p:txBody>
      </p:sp>
      <p:sp>
        <p:nvSpPr>
          <p:cNvPr id="5" name="矩形 4"/>
          <p:cNvSpPr/>
          <p:nvPr/>
        </p:nvSpPr>
        <p:spPr>
          <a:xfrm>
            <a:off x="3042677" y="285234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009B00"/>
                </a:solidFill>
                <a:latin typeface="TimesNewRoman"/>
              </a:rPr>
              <a:t>Analogies</a:t>
            </a:r>
          </a:p>
        </p:txBody>
      </p:sp>
      <p:sp>
        <p:nvSpPr>
          <p:cNvPr id="6" name="矩形 5"/>
          <p:cNvSpPr/>
          <p:nvPr/>
        </p:nvSpPr>
        <p:spPr>
          <a:xfrm>
            <a:off x="537754" y="1347272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Berry curvature</a:t>
            </a:r>
          </a:p>
        </p:txBody>
      </p:sp>
      <p:sp>
        <p:nvSpPr>
          <p:cNvPr id="7" name="矩形 6"/>
          <p:cNvSpPr/>
          <p:nvPr/>
        </p:nvSpPr>
        <p:spPr>
          <a:xfrm>
            <a:off x="537754" y="3983580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Geometric phase</a:t>
            </a:r>
          </a:p>
        </p:txBody>
      </p:sp>
      <p:sp>
        <p:nvSpPr>
          <p:cNvPr id="8" name="矩形 7"/>
          <p:cNvSpPr/>
          <p:nvPr/>
        </p:nvSpPr>
        <p:spPr>
          <a:xfrm>
            <a:off x="537754" y="2665426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Berry connection</a:t>
            </a:r>
          </a:p>
        </p:txBody>
      </p:sp>
      <p:sp>
        <p:nvSpPr>
          <p:cNvPr id="9" name="矩形 8"/>
          <p:cNvSpPr/>
          <p:nvPr/>
        </p:nvSpPr>
        <p:spPr>
          <a:xfrm>
            <a:off x="537754" y="5301734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>
                <a:solidFill>
                  <a:srgbClr val="3333FF"/>
                </a:solidFill>
                <a:latin typeface="TimesNewRoman"/>
              </a:rPr>
              <a:t>Chern</a:t>
            </a:r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 number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054382" y="5287447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Dirac monopole</a:t>
            </a:r>
          </a:p>
        </p:txBody>
      </p:sp>
      <p:sp>
        <p:nvSpPr>
          <p:cNvPr id="11" name="矩形 10"/>
          <p:cNvSpPr/>
          <p:nvPr/>
        </p:nvSpPr>
        <p:spPr>
          <a:xfrm>
            <a:off x="4054382" y="3983051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>
                <a:solidFill>
                  <a:srgbClr val="3333FF"/>
                </a:solidFill>
                <a:latin typeface="TimesNewRoman"/>
              </a:rPr>
              <a:t>Aharonov-Bohm</a:t>
            </a:r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 phase</a:t>
            </a:r>
          </a:p>
        </p:txBody>
      </p:sp>
      <p:sp>
        <p:nvSpPr>
          <p:cNvPr id="12" name="矩形 11"/>
          <p:cNvSpPr/>
          <p:nvPr/>
        </p:nvSpPr>
        <p:spPr>
          <a:xfrm>
            <a:off x="4054382" y="137425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NewRoman"/>
              </a:rPr>
              <a:t>Magnetic field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69" y="1976831"/>
            <a:ext cx="1015500" cy="5207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18" y="2003289"/>
            <a:ext cx="863175" cy="50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4" y="3079086"/>
            <a:ext cx="1929450" cy="9525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717" y="3237227"/>
            <a:ext cx="863175" cy="5715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53" y="4532925"/>
            <a:ext cx="3713522" cy="75284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667" y="4532925"/>
            <a:ext cx="3246933" cy="67000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54" y="5851079"/>
            <a:ext cx="3194663" cy="69330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8841" y="5749113"/>
            <a:ext cx="3872159" cy="7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939997" y="1066800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Prof. </a:t>
            </a:r>
            <a:r>
              <a:rPr lang="en-US" altLang="zh-TW" dirty="0" err="1" smtClean="0"/>
              <a:t>Guo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Guang</a:t>
            </a:r>
            <a:r>
              <a:rPr lang="en-US" altLang="zh-TW" dirty="0" smtClean="0"/>
              <a:t>-Yu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800" y="297359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err="1">
                <a:solidFill>
                  <a:srgbClr val="000000"/>
                </a:solidFill>
                <a:latin typeface="TimesNewRoman"/>
              </a:rPr>
              <a:t>Semiclassical</a:t>
            </a:r>
            <a:r>
              <a:rPr lang="en-US" altLang="zh-TW" sz="2800" dirty="0">
                <a:solidFill>
                  <a:srgbClr val="000000"/>
                </a:solidFill>
                <a:latin typeface="TimesNewRoman"/>
              </a:rPr>
              <a:t> dynamics of Bloch electrons</a:t>
            </a:r>
          </a:p>
          <a:p>
            <a:r>
              <a:rPr lang="en-US" altLang="zh-TW" sz="2800" dirty="0">
                <a:solidFill>
                  <a:srgbClr val="3333FF"/>
                </a:solidFill>
                <a:latin typeface="TimesNewRoman"/>
              </a:rPr>
              <a:t>Old version 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[e.g., </a:t>
            </a:r>
            <a:r>
              <a:rPr lang="en-US" altLang="zh-TW" sz="2400" dirty="0" err="1">
                <a:solidFill>
                  <a:srgbClr val="CD3300"/>
                </a:solidFill>
                <a:latin typeface="TimesNewRoman"/>
              </a:rPr>
              <a:t>Aschroft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, </a:t>
            </a:r>
            <a:r>
              <a:rPr lang="en-US" altLang="zh-TW" sz="2400" dirty="0" err="1">
                <a:solidFill>
                  <a:srgbClr val="CD3300"/>
                </a:solidFill>
                <a:latin typeface="TimesNewRoman"/>
              </a:rPr>
              <a:t>Mermin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, 1976]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04800" y="294213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3333FF"/>
                </a:solidFill>
                <a:latin typeface="TimesNewRoman"/>
              </a:rPr>
              <a:t>New version 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[</a:t>
            </a:r>
            <a:r>
              <a:rPr lang="en-US" altLang="zh-TW" sz="2400" dirty="0" err="1">
                <a:solidFill>
                  <a:srgbClr val="CD3300"/>
                </a:solidFill>
                <a:latin typeface="TimesNewRoman"/>
              </a:rPr>
              <a:t>Marder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, 2000]</a:t>
            </a:r>
          </a:p>
          <a:p>
            <a:r>
              <a:rPr lang="en-US" altLang="zh-TW" sz="2800" dirty="0">
                <a:solidFill>
                  <a:srgbClr val="3333FF"/>
                </a:solidFill>
                <a:latin typeface="TimesNewRoman"/>
              </a:rPr>
              <a:t>Berry phase correction 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[Chang &amp; </a:t>
            </a:r>
            <a:r>
              <a:rPr lang="en-US" altLang="zh-TW" sz="2400" dirty="0" err="1">
                <a:solidFill>
                  <a:srgbClr val="CD3300"/>
                </a:solidFill>
                <a:latin typeface="TimesNewRoman"/>
              </a:rPr>
              <a:t>Niu</a:t>
            </a:r>
            <a:r>
              <a:rPr lang="en-US" altLang="zh-TW" sz="2400" dirty="0">
                <a:solidFill>
                  <a:srgbClr val="CD3300"/>
                </a:solidFill>
                <a:latin typeface="TimesNewRoman"/>
              </a:rPr>
              <a:t>, PRL (1995), PRB (1996)]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8" y="1251467"/>
            <a:ext cx="4458072" cy="14183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12" y="4054801"/>
            <a:ext cx="3325876" cy="22297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0" y="5715000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9B00"/>
                </a:solidFill>
                <a:latin typeface="TimesNewRoman"/>
              </a:rPr>
              <a:t>(Berry curvature)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8614"/>
            <a:ext cx="77152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Demagnetization factor 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can be solved analytically in some cases, numerically in others</a:t>
            </a:r>
          </a:p>
          <a:p>
            <a:pPr marL="0" indent="0">
              <a:buNone/>
            </a:pPr>
            <a:r>
              <a:rPr lang="en-US" altLang="zh-TW" sz="2000" dirty="0" smtClean="0"/>
              <a:t>For an ellipsoid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x</a:t>
            </a:r>
            <a:r>
              <a:rPr lang="en-US" altLang="zh-TW" sz="2000" dirty="0"/>
              <a:t> +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y</a:t>
            </a:r>
            <a:r>
              <a:rPr lang="en-US" altLang="zh-TW" sz="2000" dirty="0"/>
              <a:t> +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z</a:t>
            </a:r>
            <a:r>
              <a:rPr lang="en-US" altLang="zh-TW" sz="2000" dirty="0"/>
              <a:t> = 1 (SI units)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x</a:t>
            </a:r>
            <a:r>
              <a:rPr lang="en-US" altLang="zh-TW" sz="2000" dirty="0"/>
              <a:t> +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y</a:t>
            </a:r>
            <a:r>
              <a:rPr lang="en-US" altLang="zh-TW" sz="2000" dirty="0"/>
              <a:t> +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z</a:t>
            </a:r>
            <a:r>
              <a:rPr lang="en-US" altLang="zh-TW" sz="2000" dirty="0"/>
              <a:t> = </a:t>
            </a:r>
            <a:r>
              <a:rPr lang="en-US" altLang="zh-TW" sz="2000" dirty="0" smtClean="0"/>
              <a:t>4</a:t>
            </a:r>
            <a:r>
              <a:rPr lang="en-US" altLang="zh-TW" sz="2000" dirty="0" smtClean="0">
                <a:sym typeface="Symbol"/>
              </a:rPr>
              <a:t>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cgs</a:t>
            </a:r>
            <a:r>
              <a:rPr lang="en-US" altLang="zh-TW" sz="2000" dirty="0"/>
              <a:t> units)</a:t>
            </a:r>
          </a:p>
          <a:p>
            <a:pPr marL="0" indent="0">
              <a:buNone/>
            </a:pPr>
            <a:r>
              <a:rPr lang="en-US" altLang="zh-TW" sz="2000" dirty="0"/>
              <a:t>Solution for Spheroid </a:t>
            </a:r>
            <a:r>
              <a:rPr lang="en-US" altLang="zh-TW" sz="2000" i="1" dirty="0"/>
              <a:t>a = b </a:t>
            </a:r>
            <a:r>
              <a:rPr lang="en-US" altLang="zh-TW" sz="2000" i="1" dirty="0" smtClean="0">
                <a:sym typeface="Symbol"/>
              </a:rPr>
              <a:t></a:t>
            </a:r>
            <a:r>
              <a:rPr lang="en-US" altLang="zh-TW" sz="2000" i="1" dirty="0" smtClean="0"/>
              <a:t> c</a:t>
            </a:r>
          </a:p>
          <a:p>
            <a:pPr marL="457200" indent="-457200">
              <a:buAutoNum type="arabicPeriod"/>
            </a:pPr>
            <a:r>
              <a:rPr lang="en-US" altLang="zh-TW" sz="2000" dirty="0" err="1" smtClean="0"/>
              <a:t>Prolate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spheroid (football </a:t>
            </a:r>
            <a:r>
              <a:rPr lang="en-US" altLang="zh-TW" sz="2000" dirty="0" smtClean="0"/>
              <a:t>shape)   </a:t>
            </a:r>
            <a:r>
              <a:rPr lang="pt-BR" altLang="zh-TW" sz="2000" i="1" dirty="0" smtClean="0"/>
              <a:t>c/a </a:t>
            </a:r>
            <a:r>
              <a:rPr lang="pt-BR" altLang="zh-TW" sz="2000" i="1" dirty="0"/>
              <a:t>= r </a:t>
            </a:r>
            <a:r>
              <a:rPr lang="pt-BR" altLang="zh-TW" sz="2000" dirty="0"/>
              <a:t>&gt; 1 ; </a:t>
            </a:r>
            <a:r>
              <a:rPr lang="pt-BR" altLang="zh-TW" sz="2000" i="1" dirty="0"/>
              <a:t>a = b </a:t>
            </a:r>
            <a:r>
              <a:rPr lang="pt-BR" altLang="zh-TW" sz="2000" i="1" dirty="0" smtClean="0"/>
              <a:t>,</a:t>
            </a:r>
            <a:r>
              <a:rPr lang="en-US" altLang="zh-TW" sz="2000" i="1" dirty="0" smtClean="0"/>
              <a:t> </a:t>
            </a:r>
            <a:r>
              <a:rPr lang="en-US" altLang="zh-TW" sz="2000" dirty="0"/>
              <a:t>In </a:t>
            </a:r>
            <a:r>
              <a:rPr lang="en-US" altLang="zh-TW" sz="2000" dirty="0" err="1"/>
              <a:t>cgs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units</a:t>
            </a:r>
            <a:endParaRPr lang="en-US" altLang="zh-TW" sz="2000" i="1" dirty="0" smtClean="0">
              <a:latin typeface="Cambria Math"/>
            </a:endParaRP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Limiting </a:t>
            </a:r>
            <a:r>
              <a:rPr lang="en-US" altLang="zh-TW" sz="2000" dirty="0"/>
              <a:t>case r &gt;&gt; 1 ( long rod </a:t>
            </a:r>
            <a:r>
              <a:rPr lang="en-US" altLang="zh-TW" sz="2000" dirty="0" smtClean="0"/>
              <a:t>)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457200" indent="-457200">
              <a:buAutoNum type="arabicPeriod" startAt="2"/>
            </a:pPr>
            <a:r>
              <a:rPr lang="en-US" altLang="zh-TW" sz="2000" dirty="0" smtClean="0"/>
              <a:t>Oblate Spheroid (pancake shape)   </a:t>
            </a:r>
            <a:r>
              <a:rPr lang="pt-BR" altLang="zh-TW" sz="2000" i="1" dirty="0" smtClean="0"/>
              <a:t>c/a </a:t>
            </a:r>
            <a:r>
              <a:rPr lang="pt-BR" altLang="zh-TW" sz="2000" i="1" dirty="0"/>
              <a:t>= r </a:t>
            </a:r>
            <a:r>
              <a:rPr lang="pt-BR" altLang="zh-TW" sz="2000" dirty="0"/>
              <a:t>&lt;</a:t>
            </a:r>
            <a:r>
              <a:rPr lang="pt-BR" altLang="zh-TW" sz="2000" dirty="0" smtClean="0"/>
              <a:t> </a:t>
            </a:r>
            <a:r>
              <a:rPr lang="pt-BR" altLang="zh-TW" sz="2000" dirty="0"/>
              <a:t>1 ; </a:t>
            </a:r>
            <a:r>
              <a:rPr lang="pt-BR" altLang="zh-TW" sz="2000" i="1" dirty="0"/>
              <a:t>a = b </a:t>
            </a:r>
            <a:endParaRPr lang="pt-BR" altLang="zh-TW" sz="2000" i="1" dirty="0" smtClean="0"/>
          </a:p>
          <a:p>
            <a:pPr marL="457200" indent="-457200">
              <a:buAutoNum type="arabicPeriod" startAt="2"/>
            </a:pPr>
            <a:endParaRPr lang="pt-BR" altLang="zh-TW" sz="2000" i="1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Limiting </a:t>
            </a:r>
            <a:r>
              <a:rPr lang="en-US" altLang="zh-TW" sz="2000" dirty="0"/>
              <a:t>case r &gt;&gt; 1 ( </a:t>
            </a:r>
            <a:r>
              <a:rPr lang="en-US" altLang="zh-TW" sz="2000" dirty="0" smtClean="0"/>
              <a:t>flat disk)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043608" y="2531057"/>
                <a:ext cx="2160079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 dirty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31057"/>
                <a:ext cx="2160079" cy="6099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6300192" y="2132856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164288" y="2132856"/>
            <a:ext cx="32403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>
            <a:stCxn id="6" idx="0"/>
          </p:cNvCxnSpPr>
          <p:nvPr/>
        </p:nvCxnSpPr>
        <p:spPr>
          <a:xfrm>
            <a:off x="7326306" y="2132856"/>
            <a:ext cx="0" cy="398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7164288" y="2531057"/>
            <a:ext cx="165504" cy="19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endCxn id="5" idx="6"/>
          </p:cNvCxnSpPr>
          <p:nvPr/>
        </p:nvCxnSpPr>
        <p:spPr>
          <a:xfrm>
            <a:off x="7344308" y="2531057"/>
            <a:ext cx="1044116" cy="3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866366" y="25310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136265" y="258302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08299" y="213285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463988" y="355868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Note</a:t>
            </a:r>
            <a:r>
              <a:rPr lang="en-US" altLang="zh-TW" dirty="0"/>
              <a:t>: you measure 2</a:t>
            </a:r>
            <a:r>
              <a:rPr lang="en-US" altLang="zh-TW" dirty="0">
                <a:sym typeface="Symbol"/>
              </a:rPr>
              <a:t></a:t>
            </a:r>
            <a:r>
              <a:rPr lang="en-US" altLang="zh-TW" dirty="0"/>
              <a:t>M </a:t>
            </a:r>
            <a:endParaRPr lang="en-US" altLang="zh-TW" dirty="0" smtClean="0"/>
          </a:p>
          <a:p>
            <a:r>
              <a:rPr lang="en-US" altLang="zh-TW" i="1" dirty="0" smtClean="0"/>
              <a:t>without </a:t>
            </a:r>
            <a:r>
              <a:rPr lang="en-US" altLang="zh-TW" dirty="0"/>
              <a:t>knowing the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43608" y="3542009"/>
                <a:ext cx="2700676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i="1" dirty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dirty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zh-TW" i="1" dirty="0">
                                  <a:latin typeface="Cambria Math"/>
                                </a:rPr>
                                <m:t>−1</m:t>
                              </m:r>
                            </m:e>
                          </m:func>
                        </m:e>
                      </m:d>
                      <m:r>
                        <a:rPr lang="en-US" altLang="zh-TW" i="1" dirty="0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42009"/>
                <a:ext cx="2700676" cy="432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043608" y="3933056"/>
                <a:ext cx="1637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2</m:t>
                      </m:r>
                      <m:r>
                        <a:rPr lang="zh-TW" altLang="en-US" b="0" i="1" dirty="0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933056"/>
                <a:ext cx="16377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043608" y="2060848"/>
                <a:ext cx="4057200" cy="528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 dirty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box>
                      <m:r>
                        <a:rPr lang="en-US" altLang="zh-TW" i="1" dirty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i="1" dirty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box>
                          <m:func>
                            <m:func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dirty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i="1" dirty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altLang="zh-TW" i="1" dirty="0">
                                  <a:latin typeface="Cambria Math"/>
                                </a:rPr>
                                <m:t>−1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060848"/>
                <a:ext cx="4057200" cy="528799"/>
              </a:xfrm>
              <a:prstGeom prst="rect">
                <a:avLst/>
              </a:prstGeom>
              <a:blipFill rotWithShape="0">
                <a:blip r:embed="rId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693596" y="4499428"/>
                <a:ext cx="2160079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 dirty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96" y="4499428"/>
                <a:ext cx="2160079" cy="6099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115616" y="4542967"/>
                <a:ext cx="3217547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i="1" dirty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1−</m:t>
                          </m:r>
                          <m:box>
                            <m:box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dirty="0" smtClean="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box>
                          <m:func>
                            <m:func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0" dirty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TW" i="1" dirty="0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42967"/>
                <a:ext cx="3217547" cy="522835"/>
              </a:xfrm>
              <a:prstGeom prst="rect">
                <a:avLst/>
              </a:prstGeom>
              <a:blipFill rotWithShape="0"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115616" y="5743503"/>
                <a:ext cx="1054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i="1" dirty="0" smtClean="0">
                          <a:latin typeface="Cambria Math"/>
                        </a:rPr>
                        <m:t>4</m:t>
                      </m:r>
                      <m:r>
                        <a:rPr lang="zh-TW" altLang="en-US" i="1" dirty="0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43503"/>
                <a:ext cx="105496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115616" y="6134550"/>
                <a:ext cx="2240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latin typeface="Cambria Math"/>
                        </a:rPr>
                        <m:t>𝑟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≪1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134550"/>
                <a:ext cx="224055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4379237" y="5995897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Note</a:t>
            </a:r>
            <a:r>
              <a:rPr lang="en-US" altLang="zh-TW" dirty="0"/>
              <a:t>: you measure </a:t>
            </a:r>
            <a:r>
              <a:rPr lang="en-US" altLang="zh-TW" dirty="0" smtClean="0"/>
              <a:t>4</a:t>
            </a:r>
            <a:r>
              <a:rPr lang="en-US" altLang="zh-TW" dirty="0" smtClean="0">
                <a:sym typeface="Symbol"/>
              </a:rPr>
              <a:t></a:t>
            </a:r>
            <a:r>
              <a:rPr lang="en-US" altLang="zh-TW" dirty="0"/>
              <a:t>M </a:t>
            </a:r>
            <a:endParaRPr lang="en-US" altLang="zh-TW" dirty="0" smtClean="0"/>
          </a:p>
          <a:p>
            <a:r>
              <a:rPr lang="en-US" altLang="zh-TW" i="1" dirty="0" smtClean="0"/>
              <a:t>without </a:t>
            </a:r>
            <a:r>
              <a:rPr lang="en-US" altLang="zh-TW" dirty="0"/>
              <a:t>knowing the sample</a:t>
            </a:r>
          </a:p>
        </p:txBody>
      </p:sp>
      <p:sp>
        <p:nvSpPr>
          <p:cNvPr id="26" name="圓柱 25"/>
          <p:cNvSpPr/>
          <p:nvPr/>
        </p:nvSpPr>
        <p:spPr>
          <a:xfrm rot="5400000">
            <a:off x="5594945" y="1915423"/>
            <a:ext cx="182809" cy="2743100"/>
          </a:xfrm>
          <a:prstGeom prst="can">
            <a:avLst>
              <a:gd name="adj" fmla="val 59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柱 26"/>
          <p:cNvSpPr/>
          <p:nvPr/>
        </p:nvSpPr>
        <p:spPr>
          <a:xfrm rot="5400000">
            <a:off x="4587566" y="5519437"/>
            <a:ext cx="847173" cy="189021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 descr="D:\dropbox\HCH論文\圖\CoPt_VSM_9pics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9851" r="50344" b="75201"/>
          <a:stretch/>
        </p:blipFill>
        <p:spPr bwMode="auto">
          <a:xfrm>
            <a:off x="7108299" y="4395652"/>
            <a:ext cx="1841069" cy="151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圖片 28" descr="D:\dropbox\HCH論文\圖\CoPt_VSM_9pics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0" t="6819" r="40143" b="90044"/>
          <a:stretch/>
        </p:blipFill>
        <p:spPr bwMode="auto">
          <a:xfrm>
            <a:off x="7549614" y="3766858"/>
            <a:ext cx="958437" cy="438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415"/>
          </a:xfrm>
        </p:spPr>
        <p:txBody>
          <a:bodyPr/>
          <a:lstStyle/>
          <a:p>
            <a:r>
              <a:rPr lang="en-US" altLang="zh-TW" dirty="0" smtClean="0"/>
              <a:t>Surface anisotropy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540728" y="2176264"/>
                <a:ext cx="8423760" cy="2836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sz="240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𝐽</m:t>
                        </m:r>
                        <m:acc>
                          <m:accPr>
                            <m:chr m:val="⃗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40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sz="24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acc>
                          <m:accPr>
                            <m:chr m:val="⃗"/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40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𝑍𝑒𝑒𝑚𝑎𝑛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2400" i="1" smtClean="0">
                            <a:latin typeface="Cambria Math"/>
                          </a:rPr>
                          <m:t>𝑚𝑎𝑔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TW" sz="240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 smtClean="0">
                                <a:latin typeface="Cambria Math"/>
                              </a:rPr>
                              <m:t>𝑑𝑉</m:t>
                            </m:r>
                          </m:e>
                        </m:nary>
                      </m:e>
                    </m:box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𝑎𝑛𝑖𝑠𝑜𝑡𝑟𝑜𝑝𝑦</m:t>
                        </m:r>
                      </m:sub>
                    </m:sSub>
                  </m:oMath>
                </a14:m>
                <a:r>
                  <a:rPr lang="en-US" altLang="zh-TW" sz="2400" i="1" dirty="0" smtClean="0">
                    <a:latin typeface="Cambria Math"/>
                  </a:rPr>
                  <a:t>	</a:t>
                </a:r>
                <a:endParaRPr lang="zh-TW" alt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For </a:t>
                </a:r>
                <a:r>
                  <a:rPr lang="en-US" altLang="zh-TW" sz="2400" dirty="0" err="1" smtClean="0"/>
                  <a:t>hcp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Co</a:t>
                </a:r>
                <a14:m>
                  <m:oMath xmlns:m="http://schemas.openxmlformats.org/officeDocument/2006/math">
                    <m:r>
                      <a:rPr lang="en-US" altLang="zh-TW" sz="240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240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func>
                      <m:func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zh-TW" sz="24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 smtClean="0">
                        <a:latin typeface="Cambria Math"/>
                      </a:rPr>
                      <m:t>′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zh-TW" sz="240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zh-TW" altLang="en-US" sz="24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sz="2400" dirty="0" smtClean="0"/>
                  <a:t/>
                </a:r>
                <a:br>
                  <a:rPr lang="en-US" altLang="zh-TW" sz="2400" dirty="0" smtClean="0"/>
                </a:br>
                <a:r>
                  <a:rPr lang="en-US" altLang="zh-TW" sz="2400" dirty="0" smtClean="0"/>
                  <a:t>        For </a:t>
                </a:r>
                <a:r>
                  <a:rPr lang="en-US" altLang="zh-TW" sz="2400" dirty="0"/>
                  <a:t>bcc Fe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sz="2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400" dirty="0"/>
                  <a:t/>
                </a:r>
                <a:br>
                  <a:rPr lang="en-US" altLang="zh-TW" sz="2400" dirty="0"/>
                </a:br>
                <a:r>
                  <a:rPr lang="en-US" altLang="zh-TW" sz="2400" dirty="0" smtClean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: directional </a:t>
                </a:r>
                <a:r>
                  <a:rPr lang="en-US" altLang="zh-TW" sz="2400" dirty="0" smtClean="0"/>
                  <a:t>cosines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TW" sz="2400" dirty="0" smtClean="0"/>
                  <a:t>     Surface anisotropy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smtClean="0">
                            <a:latin typeface="Cambria Math"/>
                          </a:rPr>
                          <m:t>eff</m:t>
                        </m:r>
                      </m:sub>
                    </m:sSub>
                    <m:r>
                      <a:rPr lang="en-US" altLang="zh-TW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240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altLang="zh-TW" sz="240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sz="240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 smtClean="0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  </a:t>
                </a:r>
                <a:r>
                  <a:rPr lang="en-US" altLang="zh-TW" sz="24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eff</m:t>
                        </m:r>
                      </m:sub>
                    </m:sSub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 smtClean="0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8" y="2176264"/>
                <a:ext cx="8423760" cy="2836912"/>
              </a:xfrm>
              <a:prstGeom prst="rect">
                <a:avLst/>
              </a:prstGeom>
              <a:blipFill rotWithShape="0">
                <a:blip r:embed="rId2"/>
                <a:stretch>
                  <a:fillRect l="-1013" b="-3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7584" y="1196752"/>
                <a:ext cx="7200801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𝑒𝑥𝑐h𝑎𝑛𝑔𝑒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𝑍𝑒𝑒𝑚𝑎𝑛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𝑚𝑎𝑔</m:t>
                          </m:r>
                        </m:sub>
                      </m:sSub>
                      <m:r>
                        <a:rPr lang="en-US" altLang="zh-TW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𝑎𝑛𝑖𝑠𝑜𝑡𝑟𝑜𝑝𝑦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7200801" cy="491738"/>
              </a:xfrm>
              <a:prstGeom prst="rect">
                <a:avLst/>
              </a:prstGeom>
              <a:blipFill rotWithShape="0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 descr="C:\Users\Phys\Desktop\圖片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9189"/>
            <a:ext cx="3106688" cy="2329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9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43608" y="3138810"/>
            <a:ext cx="1728192" cy="1005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Why do most broken permanent magnets repel each other?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立方體 12"/>
          <p:cNvSpPr/>
          <p:nvPr/>
        </p:nvSpPr>
        <p:spPr>
          <a:xfrm>
            <a:off x="1043608" y="1916832"/>
            <a:ext cx="1728192" cy="432048"/>
          </a:xfrm>
          <a:prstGeom prst="cube">
            <a:avLst>
              <a:gd name="adj" fmla="val 55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雙波浪線 14"/>
          <p:cNvSpPr/>
          <p:nvPr/>
        </p:nvSpPr>
        <p:spPr>
          <a:xfrm rot="5400000">
            <a:off x="1403646" y="3495074"/>
            <a:ext cx="1008114" cy="291269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720" y="116632"/>
            <a:ext cx="8229600" cy="893408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hlinkClick r:id="rId2"/>
              </a:rPr>
              <a:t>Stoner–Wohlfarth model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720" y="1125456"/>
            <a:ext cx="8521768" cy="211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A </a:t>
            </a:r>
            <a:r>
              <a:rPr lang="en-US" altLang="zh-TW" sz="2800" dirty="0"/>
              <a:t>widely used model for the </a:t>
            </a:r>
            <a:r>
              <a:rPr lang="en-US" altLang="zh-TW" sz="2800" dirty="0" smtClean="0"/>
              <a:t>magnetization </a:t>
            </a:r>
            <a:r>
              <a:rPr lang="en-US" altLang="zh-TW" sz="2800" dirty="0"/>
              <a:t>of single-domain </a:t>
            </a:r>
            <a:r>
              <a:rPr lang="en-US" altLang="zh-TW" sz="2800" dirty="0" err="1" smtClean="0"/>
              <a:t>ferromagnets</a:t>
            </a:r>
            <a:r>
              <a:rPr lang="en-US" altLang="zh-TW" sz="2800" dirty="0" smtClean="0"/>
              <a:t>. </a:t>
            </a:r>
            <a:r>
              <a:rPr lang="en-US" altLang="zh-TW" sz="2800" dirty="0"/>
              <a:t>It is a simple example of </a:t>
            </a:r>
            <a:r>
              <a:rPr lang="en-US" altLang="zh-TW" sz="2800" dirty="0">
                <a:hlinkClick r:id="rId3" tooltip="Hysteresis"/>
              </a:rPr>
              <a:t>magnetic hysteresis</a:t>
            </a:r>
            <a:r>
              <a:rPr lang="en-US" altLang="zh-TW" sz="2800" dirty="0"/>
              <a:t> and is useful for modeling small magnetic particles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1" y="3241813"/>
            <a:ext cx="3451448" cy="2029811"/>
          </a:xfrm>
          <a:prstGeom prst="rect">
            <a:avLst/>
          </a:prstGeom>
        </p:spPr>
      </p:pic>
      <p:pic>
        <p:nvPicPr>
          <p:cNvPr id="30721" name="Picture 1" descr="E = K_uV\sin^2\left(\phi-\theta\right) - \mu_0M_sVH\cos\phi, 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4" y="5329332"/>
            <a:ext cx="4202182" cy="2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6795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 smtClean="0">
                <a:latin typeface="Nimbus Roman No9 L"/>
              </a:rPr>
              <a:t>K</a:t>
            </a:r>
            <a:r>
              <a:rPr lang="en-US" altLang="zh-TW" baseline="-25000" dirty="0" smtClean="0">
                <a:latin typeface="Nimbus Roman No9 L"/>
              </a:rPr>
              <a:t>u</a:t>
            </a:r>
            <a:r>
              <a:rPr lang="en-US" altLang="zh-TW" dirty="0" smtClean="0"/>
              <a:t> is the </a:t>
            </a:r>
            <a:r>
              <a:rPr lang="en-US" altLang="zh-TW" dirty="0"/>
              <a:t>uniaxial </a:t>
            </a:r>
            <a:r>
              <a:rPr lang="en-US" altLang="zh-TW" dirty="0" smtClean="0"/>
              <a:t>anisotropy parameter,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</a:t>
            </a:r>
            <a:r>
              <a:rPr lang="en-US" altLang="zh-TW" dirty="0"/>
              <a:t>is the volume of the magnet, </a:t>
            </a:r>
            <a:r>
              <a:rPr lang="en-US" altLang="zh-TW" i="1" dirty="0" err="1"/>
              <a:t>M</a:t>
            </a:r>
            <a:r>
              <a:rPr lang="en-US" altLang="zh-TW" baseline="-25000" dirty="0" err="1"/>
              <a:t>s</a:t>
            </a:r>
            <a:r>
              <a:rPr lang="en-US" altLang="zh-TW" dirty="0"/>
              <a:t> is the saturation </a:t>
            </a:r>
            <a:r>
              <a:rPr lang="en-US" altLang="zh-TW" dirty="0" smtClean="0"/>
              <a:t>magnetization. 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650" y="2442357"/>
            <a:ext cx="4808971" cy="28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085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Ferromagnetic </a:t>
            </a:r>
            <a:r>
              <a:rPr lang="en-US" altLang="zh-TW" dirty="0" smtClean="0"/>
              <a:t>domains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3769193"/>
            <a:ext cx="491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a 180</a:t>
            </a:r>
            <a:r>
              <a:rPr lang="en-US" altLang="zh-TW" dirty="0" smtClean="0">
                <a:sym typeface="Symbol"/>
              </a:rPr>
              <a:t> Bloch wall rotated in N+1 atomic planes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43080" y="3645024"/>
                <a:ext cx="2369367" cy="617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𝑒𝑥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𝐽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80" y="3645024"/>
                <a:ext cx="2369367" cy="6176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75928" y="4179482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Wall energy density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58614" y="4179482"/>
                <a:ext cx="4240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𝑒𝑥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𝑎𝑛𝑖𝑠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TW" b="0" i="1" smtClean="0">
                          <a:latin typeface="Cambria Math"/>
                        </a:rPr>
                        <m:t>𝐽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𝑁𝑎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)+</m:t>
                      </m:r>
                      <m:r>
                        <a:rPr lang="en-US" altLang="zh-TW" b="0" i="1" smtClean="0">
                          <a:latin typeface="Cambria Math"/>
                        </a:rPr>
                        <m:t>𝐾𝑁𝑎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14" y="4179482"/>
                <a:ext cx="42403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092280" y="4179482"/>
                <a:ext cx="1925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 smtClean="0"/>
                  <a:t> : lattice constant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179482"/>
                <a:ext cx="192597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284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98198" y="4578021"/>
                <a:ext cx="1482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𝜕</m:t>
                        </m:r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zh-TW" altLang="en-US" b="0" i="1" smtClean="0">
                        <a:latin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</a:rPr>
                      <m:t>𝑁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≡0</m:t>
                    </m:r>
                  </m:oMath>
                </a14:m>
                <a:r>
                  <a:rPr lang="en-US" altLang="zh-TW" dirty="0" smtClean="0"/>
                  <a:t>,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98" y="4578021"/>
                <a:ext cx="148200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246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203334" y="4548814"/>
                <a:ext cx="302685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</a:rPr>
                            <m:t>[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𝐾𝑎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)]</m:t>
                          </m:r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300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34" y="4548814"/>
                <a:ext cx="3026854" cy="427746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439243" y="4578021"/>
            <a:ext cx="6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 Fe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98198" y="5085184"/>
                <a:ext cx="2307811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=2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</a:rPr>
                            <m:t>𝐾𝐽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/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98" y="5085184"/>
                <a:ext cx="2307811" cy="427746"/>
              </a:xfrm>
              <a:prstGeom prst="rect">
                <a:avLst/>
              </a:prstGeom>
              <a:blipFill rotWithShape="0">
                <a:blip r:embed="rId7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3293144" y="51477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 erg/cm</a:t>
            </a:r>
            <a:r>
              <a:rPr lang="en-US" altLang="zh-TW" baseline="30000" dirty="0" smtClean="0"/>
              <a:t>2</a:t>
            </a:r>
            <a:r>
              <a:rPr lang="zh-TW" altLang="en-US" baseline="30000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Fe</a:t>
            </a:r>
            <a:endParaRPr lang="zh-TW" altLang="en-US" baseline="30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0374" y="582142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Wall width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835696" y="5517232"/>
                <a:ext cx="272767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𝑁𝑎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/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𝐾𝑎</m:t>
                          </m:r>
                        </m:e>
                      </m:ra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zh-TW" alt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517232"/>
                <a:ext cx="2727670" cy="91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909929" y="5821424"/>
                <a:ext cx="1204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𝐽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/</m:t>
                    </m:r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929" y="5821424"/>
                <a:ext cx="120424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6230188" y="5821424"/>
            <a:ext cx="275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Exchange stiffness constant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529076" y="582142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,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457200" y="1092944"/>
            <a:ext cx="8229600" cy="2191426"/>
          </a:xfrm>
        </p:spPr>
        <p:txBody>
          <a:bodyPr/>
          <a:lstStyle/>
          <a:p>
            <a:pPr lvl="1"/>
            <a:r>
              <a:rPr lang="en-US" altLang="zh-TW" dirty="0" smtClean="0"/>
              <a:t>competition </a:t>
            </a:r>
            <a:r>
              <a:rPr lang="en-US" altLang="zh-TW" dirty="0"/>
              <a:t>between exchange, anisotropy, and magnetic energies.</a:t>
            </a:r>
          </a:p>
          <a:p>
            <a:pPr lvl="1"/>
            <a:r>
              <a:rPr lang="en-US" altLang="zh-TW" dirty="0"/>
              <a:t>Bloch wall: </a:t>
            </a:r>
            <a:r>
              <a:rPr lang="en-US" altLang="zh-TW" sz="2400" dirty="0"/>
              <a:t>rotation out of the plane of the two spins</a:t>
            </a:r>
          </a:p>
          <a:p>
            <a:pPr lvl="1"/>
            <a:r>
              <a:rPr lang="en-US" altLang="zh-TW" dirty="0"/>
              <a:t>Neel wall: </a:t>
            </a:r>
            <a:r>
              <a:rPr lang="en-US" altLang="zh-TW" sz="2400" dirty="0"/>
              <a:t>rotation within the plane of the two spins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0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2542-BC45-4B53-8D22-B3F0275BB51E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75970" y="457200"/>
            <a:ext cx="706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Domain wall energy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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versus thickness D of Ni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80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Fe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20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thin films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638800" y="2146300"/>
            <a:ext cx="3429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altLang="zh-CN" sz="1800" b="1" baseline="-25000" dirty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N </a:t>
            </a:r>
            <a:r>
              <a:rPr lang="en-US" altLang="zh-CN" sz="1800" b="1" dirty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&lt; </a:t>
            </a:r>
            <a:r>
              <a:rPr lang="en-US" altLang="zh-CN" sz="1800" b="1" baseline="-250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B </a:t>
            </a:r>
            <a:r>
              <a:rPr lang="en-US" altLang="zh-CN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~</a:t>
            </a:r>
            <a:r>
              <a:rPr lang="zh-CN" altLang="en-US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50nm</a:t>
            </a:r>
            <a:r>
              <a:rPr lang="zh-CN" altLang="en-US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  </a:t>
            </a:r>
            <a:endParaRPr lang="en-US" altLang="zh-CN" sz="1800" b="1" dirty="0" smtClean="0">
              <a:solidFill>
                <a:schemeClr val="folHlink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Thick films have </a:t>
            </a:r>
            <a:r>
              <a:rPr lang="en-US" altLang="zh-CN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Bloch walls Thin films have Neel walls</a:t>
            </a:r>
          </a:p>
          <a:p>
            <a:pPr>
              <a:spcBef>
                <a:spcPct val="50000"/>
              </a:spcBef>
            </a:pPr>
            <a:r>
              <a:rPr lang="en-US" altLang="zh-CN" sz="18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Cross-tie walls show up in between. </a:t>
            </a:r>
            <a:endParaRPr lang="zh-CN" altLang="en-US" sz="800" b="1" dirty="0">
              <a:solidFill>
                <a:schemeClr val="folHlink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A=10</a:t>
            </a:r>
            <a:r>
              <a:rPr lang="en-US" altLang="zh-CN" sz="1600" b="1" baseline="300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-6 </a:t>
            </a:r>
            <a:r>
              <a:rPr lang="en-US" altLang="zh-CN" sz="1600" b="1" dirty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erg/cm</a:t>
            </a:r>
          </a:p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  <a:latin typeface="Times New Roman" pitchFamily="18" charset="0"/>
              </a:rPr>
              <a:t>      K=1500 erg/cm</a:t>
            </a:r>
            <a:r>
              <a:rPr lang="en-US" altLang="zh-CN" sz="1600" b="1" baseline="30000" dirty="0">
                <a:solidFill>
                  <a:schemeClr val="folHlink"/>
                </a:solidFill>
                <a:latin typeface="Times New Roman" pitchFamily="18" charset="0"/>
              </a:rPr>
              <a:t>3</a:t>
            </a:r>
          </a:p>
          <a:p>
            <a:r>
              <a:rPr lang="en-US" altLang="zh-CN" baseline="30000" dirty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</a:p>
        </p:txBody>
      </p:sp>
      <p:grpSp>
        <p:nvGrpSpPr>
          <p:cNvPr id="122911" name="Group 31"/>
          <p:cNvGrpSpPr>
            <a:grpSpLocks/>
          </p:cNvGrpSpPr>
          <p:nvPr/>
        </p:nvGrpSpPr>
        <p:grpSpPr bwMode="auto">
          <a:xfrm>
            <a:off x="323528" y="1199128"/>
            <a:ext cx="4724400" cy="4572000"/>
            <a:chOff x="528" y="1152"/>
            <a:chExt cx="2976" cy="2880"/>
          </a:xfrm>
        </p:grpSpPr>
        <p:pic>
          <p:nvPicPr>
            <p:cNvPr id="122883" name="Picture 3" descr="E:\han-03-19-02\pp\zheng\lecture-figures\IMMM\IMM-p432-fig11-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160"/>
              <a:ext cx="2947" cy="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885" name="Text Box 5"/>
            <p:cNvSpPr txBox="1">
              <a:spLocks noChangeAspect="1" noChangeArrowheads="1"/>
            </p:cNvSpPr>
            <p:nvPr/>
          </p:nvSpPr>
          <p:spPr bwMode="auto">
            <a:xfrm>
              <a:off x="1524" y="3670"/>
              <a:ext cx="25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22887" name="Line 7"/>
            <p:cNvSpPr>
              <a:spLocks noChangeAspect="1" noChangeShapeType="1"/>
            </p:cNvSpPr>
            <p:nvPr/>
          </p:nvSpPr>
          <p:spPr bwMode="auto">
            <a:xfrm>
              <a:off x="1584" y="1576"/>
              <a:ext cx="0" cy="42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889" name="Text Box 9"/>
            <p:cNvSpPr txBox="1">
              <a:spLocks noChangeAspect="1" noChangeArrowheads="1"/>
            </p:cNvSpPr>
            <p:nvPr/>
          </p:nvSpPr>
          <p:spPr bwMode="auto">
            <a:xfrm>
              <a:off x="1316" y="1372"/>
              <a:ext cx="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chemeClr val="folHlink"/>
                  </a:solidFill>
                  <a:latin typeface="Times New Roman" pitchFamily="18" charset="0"/>
                </a:rPr>
                <a:t>D </a:t>
              </a:r>
              <a:r>
                <a:rPr lang="en-US" altLang="zh-CN" sz="1800" b="1">
                  <a:solidFill>
                    <a:schemeClr val="folHlink"/>
                  </a:solidFill>
                  <a:latin typeface="Times New Roman" pitchFamily="18" charset="0"/>
                  <a:sym typeface="Symbol" pitchFamily="18" charset="2"/>
                </a:rPr>
                <a:t></a:t>
              </a:r>
              <a:r>
                <a:rPr lang="en-US" altLang="zh-CN" sz="1800" b="1">
                  <a:solidFill>
                    <a:schemeClr val="folHlink"/>
                  </a:solidFill>
                  <a:latin typeface="Times New Roman" pitchFamily="18" charset="0"/>
                </a:rPr>
                <a:t> 50nm</a:t>
              </a:r>
            </a:p>
          </p:txBody>
        </p:sp>
        <p:sp>
          <p:nvSpPr>
            <p:cNvPr id="122894" name="Line 14"/>
            <p:cNvSpPr>
              <a:spLocks noChangeAspect="1" noChangeShapeType="1"/>
            </p:cNvSpPr>
            <p:nvPr/>
          </p:nvSpPr>
          <p:spPr bwMode="auto">
            <a:xfrm>
              <a:off x="1398" y="2423"/>
              <a:ext cx="0" cy="42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900" name="Line 20"/>
            <p:cNvSpPr>
              <a:spLocks noChangeAspect="1" noChangeShapeType="1"/>
            </p:cNvSpPr>
            <p:nvPr/>
          </p:nvSpPr>
          <p:spPr bwMode="auto">
            <a:xfrm>
              <a:off x="2089" y="2423"/>
              <a:ext cx="0" cy="42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901" name="Text Box 21"/>
            <p:cNvSpPr txBox="1">
              <a:spLocks noChangeAspect="1" noChangeArrowheads="1"/>
            </p:cNvSpPr>
            <p:nvPr/>
          </p:nvSpPr>
          <p:spPr bwMode="auto">
            <a:xfrm>
              <a:off x="1324" y="2824"/>
              <a:ext cx="8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solidFill>
                    <a:schemeClr val="folHlink"/>
                  </a:solidFill>
                  <a:latin typeface="Times New Roman" pitchFamily="18" charset="0"/>
                </a:rPr>
                <a:t>Cross-tie zone</a:t>
              </a:r>
            </a:p>
          </p:txBody>
        </p:sp>
        <p:sp>
          <p:nvSpPr>
            <p:cNvPr id="122903" name="Text Box 23"/>
            <p:cNvSpPr txBox="1">
              <a:spLocks noChangeAspect="1" noChangeArrowheads="1"/>
            </p:cNvSpPr>
            <p:nvPr/>
          </p:nvSpPr>
          <p:spPr bwMode="auto">
            <a:xfrm>
              <a:off x="1990" y="1369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CN" b="1" baseline="-25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N</a:t>
              </a:r>
            </a:p>
          </p:txBody>
        </p:sp>
        <p:sp>
          <p:nvSpPr>
            <p:cNvPr id="122904" name="Text Box 24"/>
            <p:cNvSpPr txBox="1">
              <a:spLocks noChangeAspect="1" noChangeArrowheads="1"/>
            </p:cNvSpPr>
            <p:nvPr/>
          </p:nvSpPr>
          <p:spPr bwMode="auto">
            <a:xfrm>
              <a:off x="2180" y="2448"/>
              <a:ext cx="2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CN" b="1" baseline="-25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122907" name="Text Box 27"/>
            <p:cNvSpPr txBox="1">
              <a:spLocks noChangeAspect="1" noChangeArrowheads="1"/>
            </p:cNvSpPr>
            <p:nvPr/>
          </p:nvSpPr>
          <p:spPr bwMode="auto">
            <a:xfrm>
              <a:off x="1059" y="1977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CN" sz="1600" b="1" baseline="-25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N </a:t>
              </a:r>
              <a:r>
                <a:rPr lang="en-US" altLang="zh-CN" sz="1600" b="1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&lt; </a:t>
              </a:r>
              <a:r>
                <a:rPr lang="en-US" altLang="zh-CN" sz="1600" b="1" baseline="-25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B</a:t>
              </a:r>
              <a:endParaRPr lang="en-US" altLang="zh-CN" sz="16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22910" name="Rectangle 30"/>
            <p:cNvSpPr>
              <a:spLocks noChangeArrowheads="1"/>
            </p:cNvSpPr>
            <p:nvPr/>
          </p:nvSpPr>
          <p:spPr bwMode="auto">
            <a:xfrm>
              <a:off x="528" y="1152"/>
              <a:ext cx="2976" cy="288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422710" y="5949783"/>
            <a:ext cx="725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Further reference: </a:t>
            </a:r>
            <a:r>
              <a:rPr lang="zh-TW" altLang="en-US" dirty="0" smtClean="0"/>
              <a:t>Antonio </a:t>
            </a:r>
            <a:r>
              <a:rPr lang="zh-TW" altLang="en-US" dirty="0"/>
              <a:t>DeSimone, Hans Knupfer, and Felix Otto, Calculus of Variations 27, 233–253 (2006) 2-d stability of the Neel wall</a:t>
            </a:r>
          </a:p>
        </p:txBody>
      </p:sp>
    </p:spTree>
    <p:extLst>
      <p:ext uri="{BB962C8B-B14F-4D97-AF65-F5344CB8AC3E}">
        <p14:creationId xmlns:p14="http://schemas.microsoft.com/office/powerpoint/2010/main" val="10473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Magnetic Resonance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96044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Nuclear Magnetic Resonance (NMR)</a:t>
            </a:r>
          </a:p>
          <a:p>
            <a:pPr lvl="1"/>
            <a:r>
              <a:rPr lang="en-US" altLang="zh-TW" sz="1600" dirty="0" smtClean="0"/>
              <a:t>Line width</a:t>
            </a:r>
          </a:p>
          <a:p>
            <a:pPr lvl="1"/>
            <a:r>
              <a:rPr lang="en-US" altLang="zh-TW" sz="1600" dirty="0" smtClean="0"/>
              <a:t>Hyperfine Splitting, Knight Shift</a:t>
            </a:r>
          </a:p>
          <a:p>
            <a:pPr lvl="1"/>
            <a:r>
              <a:rPr lang="en-US" altLang="zh-TW" sz="1600" dirty="0" smtClean="0"/>
              <a:t>Nuclear </a:t>
            </a:r>
            <a:r>
              <a:rPr lang="en-US" altLang="zh-TW" sz="1600" dirty="0" err="1" smtClean="0"/>
              <a:t>Quadrupole</a:t>
            </a:r>
            <a:r>
              <a:rPr lang="en-US" altLang="zh-TW" sz="1600" dirty="0" smtClean="0"/>
              <a:t> Resonance (NQR)</a:t>
            </a:r>
          </a:p>
          <a:p>
            <a:r>
              <a:rPr lang="en-US" altLang="zh-TW" sz="2000" dirty="0" smtClean="0">
                <a:solidFill>
                  <a:srgbClr val="0000F0"/>
                </a:solidFill>
              </a:rPr>
              <a:t>Ferromagnetic Resonance (FMR)</a:t>
            </a:r>
          </a:p>
          <a:p>
            <a:pPr lvl="1"/>
            <a:r>
              <a:rPr lang="en-US" altLang="zh-TW" sz="1600" dirty="0" smtClean="0">
                <a:solidFill>
                  <a:srgbClr val="0000F0"/>
                </a:solidFill>
              </a:rPr>
              <a:t>Shape Effect</a:t>
            </a:r>
          </a:p>
          <a:p>
            <a:pPr lvl="1"/>
            <a:r>
              <a:rPr lang="en-US" altLang="zh-TW" sz="1600" dirty="0" smtClean="0">
                <a:solidFill>
                  <a:srgbClr val="0000F0"/>
                </a:solidFill>
              </a:rPr>
              <a:t>Spin Wave resonance (SWR)</a:t>
            </a:r>
          </a:p>
          <a:p>
            <a:r>
              <a:rPr lang="en-US" altLang="zh-TW" sz="2000" dirty="0" smtClean="0">
                <a:solidFill>
                  <a:srgbClr val="0000F0"/>
                </a:solidFill>
              </a:rPr>
              <a:t>Antiferromagnetic Resonance (AFMR)</a:t>
            </a:r>
          </a:p>
          <a:p>
            <a:r>
              <a:rPr lang="en-US" altLang="zh-TW" sz="2000" dirty="0" smtClean="0"/>
              <a:t>Electron Paramagnetic Resonance (EPR or ESR)</a:t>
            </a:r>
          </a:p>
          <a:p>
            <a:pPr lvl="1"/>
            <a:r>
              <a:rPr lang="en-US" altLang="zh-TW" sz="1600" dirty="0" smtClean="0"/>
              <a:t>Exchange narrowing</a:t>
            </a:r>
          </a:p>
          <a:p>
            <a:pPr lvl="1"/>
            <a:r>
              <a:rPr lang="en-US" altLang="zh-TW" sz="1600" dirty="0" smtClean="0"/>
              <a:t>Zero-field Splitting</a:t>
            </a:r>
          </a:p>
          <a:p>
            <a:r>
              <a:rPr lang="en-US" altLang="zh-TW" sz="2000" dirty="0" smtClean="0"/>
              <a:t>Maser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4941168"/>
            <a:ext cx="8568952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/>
              <a:t>What we can learn:</a:t>
            </a:r>
          </a:p>
          <a:p>
            <a:r>
              <a:rPr lang="en-US" altLang="zh-TW" sz="2000" dirty="0" smtClean="0"/>
              <a:t>From absorption fine structure </a:t>
            </a:r>
            <a:r>
              <a:rPr lang="en-US" altLang="zh-TW" sz="2000" dirty="0" smtClean="0">
                <a:sym typeface="Wingdings" panose="05000000000000000000" pitchFamily="2" charset="2"/>
              </a:rPr>
              <a:t> electronic structure of single defects</a:t>
            </a:r>
          </a:p>
          <a:p>
            <a:r>
              <a:rPr lang="en-US" altLang="zh-TW" sz="2000" dirty="0" smtClean="0">
                <a:sym typeface="Wingdings" panose="05000000000000000000" pitchFamily="2" charset="2"/>
              </a:rPr>
              <a:t>From changes in </a:t>
            </a:r>
            <a:r>
              <a:rPr lang="en-US" altLang="zh-TW" sz="2000" dirty="0" err="1" smtClean="0">
                <a:sym typeface="Wingdings" panose="05000000000000000000" pitchFamily="2" charset="2"/>
              </a:rPr>
              <a:t>linewidth</a:t>
            </a:r>
            <a:r>
              <a:rPr lang="en-US" altLang="zh-TW" sz="2000" dirty="0" smtClean="0">
                <a:sym typeface="Wingdings" panose="05000000000000000000" pitchFamily="2" charset="2"/>
              </a:rPr>
              <a:t>  relative motion of the spin to the surroundings</a:t>
            </a:r>
          </a:p>
          <a:p>
            <a:r>
              <a:rPr lang="en-US" altLang="zh-TW" sz="2000" dirty="0" smtClean="0">
                <a:sym typeface="Wingdings" panose="05000000000000000000" pitchFamily="2" charset="2"/>
              </a:rPr>
              <a:t>From resonance frequency  internal magnetic field</a:t>
            </a:r>
          </a:p>
          <a:p>
            <a:r>
              <a:rPr lang="en-US" altLang="zh-TW" sz="2000" dirty="0" smtClean="0">
                <a:sym typeface="Wingdings" panose="05000000000000000000" pitchFamily="2" charset="2"/>
              </a:rPr>
              <a:t>Collective spin excitations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17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>FMR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679" y="2060848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Shape effect: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internal magnetic field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17651" y="1278052"/>
                <a:ext cx="149111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51" y="1278052"/>
                <a:ext cx="1491114" cy="618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62067" y="1278052"/>
                <a:ext cx="154080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zh-TW" altLang="en-US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67" y="1278052"/>
                <a:ext cx="1540806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50299" y="1278052"/>
                <a:ext cx="166584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𝑴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99" y="1278052"/>
                <a:ext cx="1665841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37901" y="1402509"/>
                <a:ext cx="1045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b="1" i="1">
                          <a:latin typeface="Cambria Math"/>
                          <a:ea typeface="Cambria Math"/>
                        </a:rPr>
                        <m:t>𝑰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901" y="1402509"/>
                <a:ext cx="104547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92024" y="2895600"/>
                <a:ext cx="188558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4" y="2895600"/>
                <a:ext cx="1885581" cy="3782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413369" y="2895601"/>
                <a:ext cx="1900841" cy="406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9" y="2895601"/>
                <a:ext cx="1900841" cy="406522"/>
              </a:xfrm>
              <a:prstGeom prst="rect">
                <a:avLst/>
              </a:prstGeom>
              <a:blipFill rotWithShape="0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779348" y="2895601"/>
                <a:ext cx="1854417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48" y="2895601"/>
                <a:ext cx="1854417" cy="3782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4796" y="3273846"/>
                <a:ext cx="529491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]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6" y="3273846"/>
                <a:ext cx="5294911" cy="6182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46550" y="3906245"/>
                <a:ext cx="6946389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]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0" y="3906245"/>
                <a:ext cx="6946389" cy="6258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04476" y="4412154"/>
                <a:ext cx="109421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476" y="4412154"/>
                <a:ext cx="1094210" cy="6182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5630" y="4536611"/>
                <a:ext cx="842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b="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dirty="0" smtClean="0"/>
                  <a:t>=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30" y="4536611"/>
                <a:ext cx="842475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7687" y="5085184"/>
                <a:ext cx="5345951" cy="709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zh-TW" alt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]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zh-TW" alt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] 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7" y="5085184"/>
                <a:ext cx="5345951" cy="7090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5287" y="6082388"/>
                <a:ext cx="4824911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][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7" y="6082388"/>
                <a:ext cx="4824911" cy="411010"/>
              </a:xfrm>
              <a:prstGeom prst="rect">
                <a:avLst/>
              </a:prstGeom>
              <a:blipFill rotWithShape="0">
                <a:blip r:embed="rId1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1560" y="908720"/>
                <a:ext cx="6482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Equation of motion of a magnetic moment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TW" altLang="en-US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altLang="zh-TW" dirty="0" smtClean="0"/>
                  <a:t> in an external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648260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752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740276" y="4536611"/>
            <a:ext cx="138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 first order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173638" y="6129517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Uniform mode</a:t>
            </a:r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4862067" y="1918677"/>
            <a:ext cx="4055203" cy="976923"/>
            <a:chOff x="4862067" y="1896298"/>
            <a:chExt cx="4055203" cy="976923"/>
          </a:xfrm>
        </p:grpSpPr>
        <p:sp>
          <p:nvSpPr>
            <p:cNvPr id="8" name="矩形 7"/>
            <p:cNvSpPr/>
            <p:nvPr/>
          </p:nvSpPr>
          <p:spPr>
            <a:xfrm>
              <a:off x="4983327" y="1896298"/>
              <a:ext cx="39339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latin typeface="Times-Roman"/>
                </a:rPr>
                <a:t>Landau-</a:t>
              </a:r>
              <a:r>
                <a:rPr lang="en-US" altLang="zh-TW" dirty="0" err="1" smtClean="0">
                  <a:latin typeface="Times-Roman"/>
                </a:rPr>
                <a:t>Lifshitz</a:t>
              </a:r>
              <a:r>
                <a:rPr lang="en-US" altLang="zh-TW" dirty="0" smtClean="0">
                  <a:latin typeface="Times-Roman"/>
                </a:rPr>
                <a:t>-Gilbert </a:t>
              </a:r>
              <a:r>
                <a:rPr lang="en-US" altLang="zh-TW" dirty="0">
                  <a:latin typeface="Times-Roman"/>
                </a:rPr>
                <a:t>(LLG) equation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5246999" y="2254975"/>
                  <a:ext cx="3302443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altLang="zh-TW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altLang="zh-TW" b="1" i="1" smtClean="0">
                            <a:latin typeface="Cambria Math"/>
                            <a:ea typeface="Cambria Math"/>
                          </a:rPr>
                          <m:t>𝑴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𝑯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𝑴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999" y="2254975"/>
                  <a:ext cx="3302443" cy="61824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圓角矩形 21"/>
            <p:cNvSpPr/>
            <p:nvPr/>
          </p:nvSpPr>
          <p:spPr bwMode="auto">
            <a:xfrm>
              <a:off x="4862067" y="1896298"/>
              <a:ext cx="3824733" cy="95663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0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73819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Sphere	flat plate with perpendicular field	flat plate with in-plane field</a:t>
            </a:r>
            <a:endParaRPr lang="zh-TW" altLang="en-US" sz="2000" dirty="0"/>
          </a:p>
        </p:txBody>
      </p:sp>
      <p:grpSp>
        <p:nvGrpSpPr>
          <p:cNvPr id="6" name="群組 5"/>
          <p:cNvGrpSpPr/>
          <p:nvPr/>
        </p:nvGrpSpPr>
        <p:grpSpPr>
          <a:xfrm>
            <a:off x="611560" y="1235893"/>
            <a:ext cx="864096" cy="864096"/>
            <a:chOff x="7452320" y="1052736"/>
            <a:chExt cx="864096" cy="864096"/>
          </a:xfrm>
        </p:grpSpPr>
        <p:sp>
          <p:nvSpPr>
            <p:cNvPr id="4" name="橢圓 3"/>
            <p:cNvSpPr/>
            <p:nvPr/>
          </p:nvSpPr>
          <p:spPr>
            <a:xfrm>
              <a:off x="7452320" y="1052736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7776356" y="1052736"/>
              <a:ext cx="216024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圓柱 6"/>
          <p:cNvSpPr/>
          <p:nvPr/>
        </p:nvSpPr>
        <p:spPr>
          <a:xfrm rot="5400000">
            <a:off x="6259148" y="1564968"/>
            <a:ext cx="847173" cy="189021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柱 7"/>
          <p:cNvSpPr/>
          <p:nvPr/>
        </p:nvSpPr>
        <p:spPr>
          <a:xfrm rot="5400000">
            <a:off x="2946780" y="1564969"/>
            <a:ext cx="847173" cy="189021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 rot="5400000">
            <a:off x="3779912" y="1307901"/>
            <a:ext cx="144016" cy="648072"/>
          </a:xfrm>
          <a:prstGeom prst="upArrow">
            <a:avLst>
              <a:gd name="adj1" fmla="val 34127"/>
              <a:gd name="adj2" fmla="val 8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175956" y="1447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r>
              <a:rPr lang="en-US" altLang="zh-TW" baseline="-25000" dirty="0" smtClean="0"/>
              <a:t>0</a:t>
            </a:r>
            <a:endParaRPr lang="zh-TW" altLang="en-US" baseline="-25000" dirty="0"/>
          </a:p>
        </p:txBody>
      </p:sp>
      <p:sp>
        <p:nvSpPr>
          <p:cNvPr id="11" name="向上箭號 10"/>
          <p:cNvSpPr/>
          <p:nvPr/>
        </p:nvSpPr>
        <p:spPr>
          <a:xfrm>
            <a:off x="6968622" y="1307901"/>
            <a:ext cx="144016" cy="648072"/>
          </a:xfrm>
          <a:prstGeom prst="upArrow">
            <a:avLst>
              <a:gd name="adj1" fmla="val 34127"/>
              <a:gd name="adj2" fmla="val 8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164288" y="144727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r>
              <a:rPr lang="en-US" altLang="zh-TW" baseline="-25000" dirty="0" smtClean="0"/>
              <a:t>0</a:t>
            </a:r>
            <a:endParaRPr lang="zh-TW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36702" y="2460029"/>
                <a:ext cx="162525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2" y="2460029"/>
                <a:ext cx="1625252" cy="391261"/>
              </a:xfrm>
              <a:prstGeom prst="rect">
                <a:avLst/>
              </a:prstGeom>
              <a:blipFill rotWithShape="0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1560" y="2851290"/>
                <a:ext cx="124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1290"/>
                <a:ext cx="124181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77230" y="2443258"/>
                <a:ext cx="1501308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30" y="2443258"/>
                <a:ext cx="1501308" cy="391261"/>
              </a:xfrm>
              <a:prstGeom prst="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96358" y="2443258"/>
                <a:ext cx="1060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58" y="2443258"/>
                <a:ext cx="106054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777230" y="2851290"/>
                <a:ext cx="2074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30" y="2851290"/>
                <a:ext cx="207460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121224" y="2443258"/>
                <a:ext cx="148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24" y="2443258"/>
                <a:ext cx="14832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740352" y="2443258"/>
                <a:ext cx="1078564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443258"/>
                <a:ext cx="1078564" cy="391261"/>
              </a:xfrm>
              <a:prstGeom prst="rect">
                <a:avLst/>
              </a:prstGeom>
              <a:blipFill rotWithShape="0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121224" y="2851290"/>
                <a:ext cx="2870529" cy="37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[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+4</m:t>
                          </m:r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24" y="2851290"/>
                <a:ext cx="2870529" cy="379976"/>
              </a:xfrm>
              <a:prstGeom prst="rect">
                <a:avLst/>
              </a:prstGeom>
              <a:blipFill rotWithShape="0">
                <a:blip r:embed="rId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標題 1"/>
          <p:cNvSpPr txBox="1">
            <a:spLocks/>
          </p:cNvSpPr>
          <p:nvPr/>
        </p:nvSpPr>
        <p:spPr>
          <a:xfrm>
            <a:off x="44940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/>
              <a:t>Uniform mode</a:t>
            </a:r>
            <a:endParaRPr lang="zh-TW" altLang="en-US" sz="2000" dirty="0"/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449404" y="3429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/>
              <a:t>Spin wave resonance; </a:t>
            </a:r>
            <a:r>
              <a:rPr lang="en-US" altLang="zh-TW" sz="2000" dirty="0" err="1" smtClean="0"/>
              <a:t>Magnons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150977" y="4413830"/>
                <a:ext cx="2063642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𝑈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=−2</m:t>
                      </m:r>
                      <m:r>
                        <a:rPr lang="en-US" altLang="zh-TW" i="1" dirty="0"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TW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77" y="4413830"/>
                <a:ext cx="2063642" cy="7630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3169802" y="4610711"/>
            <a:ext cx="15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can derive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663526" y="4608073"/>
                <a:ext cx="2407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𝐽𝑆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1−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𝑘𝑎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26" y="4608073"/>
                <a:ext cx="240719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1650604" y="5176924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When  </a:t>
            </a:r>
            <a:r>
              <a:rPr lang="en-US" altLang="zh-TW" i="1" dirty="0" err="1" smtClean="0"/>
              <a:t>ka</a:t>
            </a:r>
            <a:r>
              <a:rPr lang="en-US" altLang="zh-TW" dirty="0" smtClean="0"/>
              <a:t> &lt;&lt;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370366" y="5176924"/>
                <a:ext cx="186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≅(2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𝐽𝑆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66" y="5176924"/>
                <a:ext cx="18684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663600" y="5651956"/>
            <a:ext cx="33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flat plate with perpendicular field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175956" y="5651956"/>
                <a:ext cx="2762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651956"/>
                <a:ext cx="276255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753657" y="3976207"/>
            <a:ext cx="75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Consider a one-dimensional spin chain with only nearest-neighbor interactions.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3599" y="6023426"/>
            <a:ext cx="832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Quantization of (uniform mode) spin waves, then consider the thermal excitation of </a:t>
            </a:r>
            <a:r>
              <a:rPr lang="en-US" altLang="zh-TW" dirty="0" err="1" smtClean="0"/>
              <a:t>Mannons</a:t>
            </a:r>
            <a:r>
              <a:rPr lang="en-US" altLang="zh-TW" dirty="0" smtClean="0"/>
              <a:t>, leads to Bloch T</a:t>
            </a:r>
            <a:r>
              <a:rPr lang="en-US" altLang="zh-TW" baseline="30000" dirty="0" smtClean="0"/>
              <a:t>3/2</a:t>
            </a:r>
            <a:r>
              <a:rPr lang="en-US" altLang="zh-TW" dirty="0" smtClean="0"/>
              <a:t> law.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692753" y="6259463"/>
                <a:ext cx="1944315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(0)∝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753" y="6259463"/>
                <a:ext cx="1944315" cy="379656"/>
              </a:xfrm>
              <a:prstGeom prst="rect">
                <a:avLst/>
              </a:prstGeom>
              <a:blipFill rotWithShape="0"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2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TW" sz="2900" dirty="0" smtClean="0">
                <a:solidFill>
                  <a:prstClr val="black"/>
                </a:solidFill>
              </a:rPr>
              <a:t>AFMR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7954" y="54868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/>
              <a:t>Spin wave resonance; Antiferromagnetic </a:t>
            </a:r>
            <a:r>
              <a:rPr lang="en-US" altLang="zh-TW" sz="2000" dirty="0" err="1" smtClean="0"/>
              <a:t>Magnons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5252" y="1628800"/>
                <a:ext cx="2063642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𝑈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=−2</m:t>
                      </m:r>
                      <m:r>
                        <a:rPr lang="en-US" altLang="zh-TW" i="1" dirty="0"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TW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2" y="1628800"/>
                <a:ext cx="2063642" cy="7630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080620" y="1825681"/>
            <a:ext cx="15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can derive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52076" y="1823043"/>
                <a:ext cx="2177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𝐽𝑆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|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𝑘𝑎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76" y="1823043"/>
                <a:ext cx="217796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52150" y="2161880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When  </a:t>
            </a:r>
            <a:r>
              <a:rPr lang="en-US" altLang="zh-TW" i="1" dirty="0" err="1" smtClean="0"/>
              <a:t>ka</a:t>
            </a:r>
            <a:r>
              <a:rPr lang="en-US" altLang="zh-TW" dirty="0" smtClean="0"/>
              <a:t> &lt;&lt;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62342" y="2161880"/>
                <a:ext cx="1963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≅(−4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𝐽𝑆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)|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𝑘𝑎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42" y="2161880"/>
                <a:ext cx="196316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6200" y="1020163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Consider a one-dimensional </a:t>
            </a:r>
            <a:r>
              <a:rPr lang="en-US" altLang="zh-TW" dirty="0" err="1" smtClean="0"/>
              <a:t>antiferromangetic</a:t>
            </a:r>
            <a:r>
              <a:rPr lang="en-US" altLang="zh-TW" dirty="0" smtClean="0"/>
              <a:t> spin chain with only nearest-neighbor interactions. Treat </a:t>
            </a:r>
            <a:r>
              <a:rPr lang="en-US" altLang="zh-TW" dirty="0" err="1" smtClean="0"/>
              <a:t>sublattice</a:t>
            </a:r>
            <a:r>
              <a:rPr lang="en-US" altLang="zh-TW" dirty="0" smtClean="0"/>
              <a:t> A with up spin S and </a:t>
            </a:r>
            <a:r>
              <a:rPr lang="en-US" altLang="zh-TW" dirty="0" err="1" smtClean="0"/>
              <a:t>sublattice</a:t>
            </a:r>
            <a:r>
              <a:rPr lang="en-US" altLang="zh-TW" dirty="0" smtClean="0"/>
              <a:t> B with down spin –S, J&lt;0.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63679" y="2492896"/>
            <a:ext cx="8229600" cy="7920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1800" dirty="0" smtClean="0"/>
              <a:t>AFMR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exchange plus anisotropy fields on the two </a:t>
            </a:r>
            <a:r>
              <a:rPr lang="en-US" altLang="zh-TW" sz="1800" dirty="0" err="1" smtClean="0"/>
              <a:t>sublattices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57034" y="3212975"/>
                <a:ext cx="206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4" y="3212975"/>
                <a:ext cx="206832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6557" r="-12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39505" y="4221088"/>
                <a:ext cx="3745513" cy="64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[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05" y="4221088"/>
                <a:ext cx="3745513" cy="6440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21259" y="4853487"/>
                <a:ext cx="3794757" cy="644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[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9" y="4853487"/>
                <a:ext cx="3794757" cy="6443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27687" y="5517232"/>
                <a:ext cx="4172232" cy="639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zh-TW" alt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7" y="5517232"/>
                <a:ext cx="4172232" cy="639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5287" y="6396915"/>
                <a:ext cx="2505686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7" y="6396915"/>
                <a:ext cx="2505686" cy="374783"/>
              </a:xfrm>
              <a:prstGeom prst="rect">
                <a:avLst/>
              </a:prstGeom>
              <a:blipFill rotWithShape="0"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4030282" y="6396915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Uniform mode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022974" y="322188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on </a:t>
            </a:r>
            <a:r>
              <a:rPr lang="en-US" altLang="zh-TW" b="1" dirty="0" smtClean="0"/>
              <a:t>M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518557" y="3212975"/>
                <a:ext cx="2133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557" y="3212975"/>
                <a:ext cx="21337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6557" r="-10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6784497" y="32218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on </a:t>
            </a:r>
            <a:r>
              <a:rPr lang="en-US" altLang="zh-TW" b="1" dirty="0" smtClean="0"/>
              <a:t>M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39989" y="3717032"/>
                <a:ext cx="1075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89" y="3717032"/>
                <a:ext cx="10759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77610" y="3711456"/>
                <a:ext cx="1227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610" y="3711456"/>
                <a:ext cx="12272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494032" y="3711456"/>
                <a:ext cx="1880643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altLang="zh-TW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32" y="3711456"/>
                <a:ext cx="1880643" cy="396262"/>
              </a:xfrm>
              <a:prstGeom prst="rect">
                <a:avLst/>
              </a:prstGeom>
              <a:blipFill rotWithShape="0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585451" y="3721380"/>
                <a:ext cx="1947841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altLang="zh-TW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51" y="3721380"/>
                <a:ext cx="1947841" cy="396262"/>
              </a:xfrm>
              <a:prstGeom prst="rect">
                <a:avLst/>
              </a:prstGeom>
              <a:blipFill rotWithShape="0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668344" y="3734845"/>
                <a:ext cx="1127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734845"/>
                <a:ext cx="112761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Spintronics</a:t>
            </a:r>
            <a:br>
              <a:rPr lang="en-US" altLang="zh-TW" dirty="0" smtClean="0"/>
            </a:br>
            <a:r>
              <a:rPr lang="en-US" altLang="zh-TW" sz="2000" dirty="0">
                <a:solidFill>
                  <a:srgbClr val="993300"/>
                </a:solidFill>
              </a:rPr>
              <a:t>Electronics with electron spin as an extra degree of freedom</a:t>
            </a:r>
            <a:br>
              <a:rPr lang="en-US" altLang="zh-TW" sz="2000" dirty="0">
                <a:solidFill>
                  <a:srgbClr val="993300"/>
                </a:solidFill>
              </a:rPr>
            </a:br>
            <a:r>
              <a:rPr lang="en-US" altLang="zh-TW" sz="2000" dirty="0">
                <a:solidFill>
                  <a:srgbClr val="993300"/>
                </a:solidFill>
              </a:rPr>
              <a:t>Generate, inject, process, and detect spin currents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altLang="zh-TW" dirty="0">
                <a:solidFill>
                  <a:srgbClr val="0000FF"/>
                </a:solidFill>
              </a:rPr>
              <a:t>Generation</a:t>
            </a:r>
            <a:r>
              <a:rPr lang="en-US" altLang="zh-TW" dirty="0"/>
              <a:t>: ferromagnetic materials,  spin Hall effect, spin pumping effect etc.</a:t>
            </a:r>
          </a:p>
          <a:p>
            <a:pPr>
              <a:buFont typeface="Arial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Injection</a:t>
            </a:r>
            <a:r>
              <a:rPr lang="en-US" altLang="zh-TW" dirty="0"/>
              <a:t>: interfaces, heterogeneous structures, </a:t>
            </a:r>
            <a:r>
              <a:rPr lang="en-US" altLang="zh-TW" dirty="0" smtClean="0"/>
              <a:t>tunnel junctions</a:t>
            </a:r>
            <a:endParaRPr lang="en-US" altLang="zh-TW" dirty="0"/>
          </a:p>
          <a:p>
            <a:pPr>
              <a:buFont typeface="Arial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Process</a:t>
            </a:r>
            <a:r>
              <a:rPr lang="en-US" altLang="zh-TW" dirty="0"/>
              <a:t>: spin transfer torque</a:t>
            </a:r>
          </a:p>
          <a:p>
            <a:pPr>
              <a:buFont typeface="Arial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Detection</a:t>
            </a:r>
            <a:r>
              <a:rPr lang="en-US" altLang="zh-TW" dirty="0"/>
              <a:t>: Giant Magnetoresistance, Tunneling MR</a:t>
            </a:r>
          </a:p>
          <a:p>
            <a:r>
              <a:rPr lang="en-US" altLang="zh-TW" dirty="0" smtClean="0"/>
              <a:t>Historically, from </a:t>
            </a:r>
            <a:r>
              <a:rPr lang="en-US" altLang="zh-TW" dirty="0" smtClean="0">
                <a:solidFill>
                  <a:srgbClr val="0000FF"/>
                </a:solidFill>
              </a:rPr>
              <a:t>magnetic coupling</a:t>
            </a:r>
            <a:r>
              <a:rPr lang="en-US" altLang="zh-TW" dirty="0" smtClean="0"/>
              <a:t> to </a:t>
            </a:r>
            <a:r>
              <a:rPr lang="en-US" altLang="zh-TW" dirty="0" smtClean="0">
                <a:solidFill>
                  <a:srgbClr val="0000FF"/>
                </a:solidFill>
              </a:rPr>
              <a:t>transport phenomena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        important materials: </a:t>
            </a:r>
            <a:r>
              <a:rPr lang="en-US" altLang="zh-TW" dirty="0" err="1" smtClean="0">
                <a:solidFill>
                  <a:srgbClr val="FF0000"/>
                </a:solidFill>
              </a:rPr>
              <a:t>CoFe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 err="1" smtClean="0">
                <a:solidFill>
                  <a:srgbClr val="FF0000"/>
                </a:solidFill>
              </a:rPr>
              <a:t>CoFeB</a:t>
            </a:r>
            <a:r>
              <a:rPr lang="en-US" altLang="zh-TW" dirty="0" smtClean="0">
                <a:solidFill>
                  <a:srgbClr val="0000FF"/>
                </a:solidFill>
              </a:rPr>
              <a:t>, Cu, </a:t>
            </a:r>
            <a:r>
              <a:rPr lang="en-US" altLang="zh-TW" dirty="0">
                <a:solidFill>
                  <a:srgbClr val="0000FF"/>
                </a:solidFill>
              </a:rPr>
              <a:t>Ru, </a:t>
            </a:r>
            <a:r>
              <a:rPr lang="en-US" altLang="zh-TW" dirty="0" smtClean="0">
                <a:solidFill>
                  <a:srgbClr val="0000FF"/>
                </a:solidFill>
              </a:rPr>
              <a:t>	</a:t>
            </a:r>
            <a:r>
              <a:rPr lang="en-US" altLang="zh-TW" dirty="0" err="1" smtClean="0">
                <a:solidFill>
                  <a:schemeClr val="accent6"/>
                </a:solidFill>
              </a:rPr>
              <a:t>IrMn</a:t>
            </a:r>
            <a:r>
              <a:rPr lang="en-US" altLang="zh-TW" dirty="0" smtClean="0">
                <a:solidFill>
                  <a:schemeClr val="accent6"/>
                </a:solidFill>
              </a:rPr>
              <a:t>, </a:t>
            </a:r>
            <a:r>
              <a:rPr lang="en-US" altLang="zh-TW" dirty="0" err="1" smtClean="0">
                <a:solidFill>
                  <a:schemeClr val="accent6"/>
                </a:solidFill>
              </a:rPr>
              <a:t>PtMn</a:t>
            </a:r>
            <a:r>
              <a:rPr lang="en-US" altLang="zh-TW" dirty="0" smtClean="0">
                <a:solidFill>
                  <a:srgbClr val="0000FF"/>
                </a:solidFill>
              </a:rPr>
              <a:t>, 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MgO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, Al2O3</a:t>
            </a:r>
            <a:r>
              <a:rPr lang="en-US" altLang="zh-TW" dirty="0" smtClean="0">
                <a:solidFill>
                  <a:srgbClr val="0000FF"/>
                </a:solidFill>
              </a:rPr>
              <a:t>, </a:t>
            </a:r>
            <a:r>
              <a:rPr lang="en-US" altLang="zh-TW" dirty="0" smtClean="0">
                <a:solidFill>
                  <a:srgbClr val="00B050"/>
                </a:solidFill>
              </a:rPr>
              <a:t>Pt, Ta</a:t>
            </a:r>
            <a:endParaRPr lang="en-US" altLang="zh-TW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2596595" y="152399"/>
            <a:ext cx="3940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Transfer Torque</a:t>
            </a:r>
          </a:p>
        </p:txBody>
      </p:sp>
      <p:cxnSp>
        <p:nvCxnSpPr>
          <p:cNvPr id="9" name="直線接點 5"/>
          <p:cNvCxnSpPr/>
          <p:nvPr/>
        </p:nvCxnSpPr>
        <p:spPr>
          <a:xfrm>
            <a:off x="762000" y="6315075"/>
            <a:ext cx="7848600" cy="0"/>
          </a:xfrm>
          <a:prstGeom prst="line">
            <a:avLst/>
          </a:prstGeom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3401" y="1146175"/>
            <a:ext cx="3625276" cy="2366961"/>
            <a:chOff x="1176" y="402"/>
            <a:chExt cx="3042" cy="2040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402"/>
              <a:ext cx="3042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829" y="1910"/>
              <a:ext cx="1009" cy="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zh-TW" sz="1600" dirty="0">
                  <a:latin typeface="Arial Unicode MS" pitchFamily="34" charset="-120"/>
                  <a:ea typeface="新細明體" charset="-120"/>
                </a:rPr>
                <a:t>Transverse component 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657600" y="2477369"/>
            <a:ext cx="676275" cy="1393825"/>
            <a:chOff x="7234238" y="4159250"/>
            <a:chExt cx="676275" cy="1393825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234238" y="4159250"/>
              <a:ext cx="0" cy="139382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277100" y="4203700"/>
              <a:ext cx="349250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7262813" y="4406900"/>
              <a:ext cx="290513" cy="10874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7531100" y="4745037"/>
              <a:ext cx="360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zh-TW" sz="2000">
                  <a:solidFill>
                    <a:schemeClr val="accent2"/>
                  </a:solidFill>
                  <a:latin typeface="Arial Unicode MS" pitchFamily="34" charset="-120"/>
                  <a:ea typeface="新細明體" charset="-120"/>
                </a:rPr>
                <a:t>S</a:t>
              </a:r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7594600" y="4760912"/>
              <a:ext cx="315913" cy="15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290335" y="5327974"/>
            <a:ext cx="342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zh-TW" sz="1600" b="0" dirty="0" smtClean="0">
                <a:solidFill>
                  <a:srgbClr val="0000FF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Slonczewski JMMM </a:t>
            </a:r>
            <a:r>
              <a:rPr lang="fr-FR" altLang="zh-TW" sz="1600" dirty="0" smtClean="0">
                <a:solidFill>
                  <a:srgbClr val="0000FF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159</a:t>
            </a:r>
            <a:r>
              <a:rPr lang="fr-FR" altLang="zh-TW" sz="1600" b="0" dirty="0" smtClean="0">
                <a:solidFill>
                  <a:srgbClr val="0000FF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, L1 (1996</a:t>
            </a:r>
            <a:r>
              <a:rPr lang="fr-FR" altLang="zh-TW" sz="1600" b="0" dirty="0">
                <a:solidFill>
                  <a:srgbClr val="0000FF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)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6199" y="3886200"/>
            <a:ext cx="4974431" cy="1015663"/>
            <a:chOff x="76199" y="4241800"/>
            <a:chExt cx="4974431" cy="101566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6199" y="4241800"/>
              <a:ext cx="497443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zh-TW" sz="2000" dirty="0">
                  <a:latin typeface="Arial Unicode MS" pitchFamily="34" charset="-120"/>
                  <a:ea typeface="新細明體" charset="-120"/>
                </a:rPr>
                <a:t>The transverse spin component is lost by the </a:t>
              </a:r>
              <a:r>
                <a:rPr lang="fr-FR" altLang="zh-TW" sz="2000" dirty="0" smtClean="0">
                  <a:latin typeface="Arial Unicode MS" pitchFamily="34" charset="-120"/>
                  <a:ea typeface="新細明體" charset="-120"/>
                </a:rPr>
                <a:t>conduction </a:t>
              </a:r>
              <a:r>
                <a:rPr lang="fr-FR" altLang="zh-TW" sz="2000" dirty="0">
                  <a:latin typeface="Arial Unicode MS" pitchFamily="34" charset="-120"/>
                  <a:ea typeface="新細明體" charset="-120"/>
                </a:rPr>
                <a:t>electrons, </a:t>
              </a:r>
              <a:r>
                <a:rPr lang="fr-FR" altLang="zh-TW" sz="2000" dirty="0" smtClean="0">
                  <a:latin typeface="Arial Unicode MS" pitchFamily="34" charset="-120"/>
                  <a:ea typeface="新細明體" charset="-120"/>
                </a:rPr>
                <a:t>transferred </a:t>
              </a:r>
              <a:r>
                <a:rPr lang="fr-FR" altLang="zh-TW" sz="2000" dirty="0">
                  <a:latin typeface="Arial Unicode MS" pitchFamily="34" charset="-120"/>
                  <a:ea typeface="新細明體" charset="-120"/>
                </a:rPr>
                <a:t>to the global </a:t>
              </a:r>
              <a:r>
                <a:rPr lang="fr-FR" altLang="zh-TW" sz="2000" dirty="0" smtClean="0">
                  <a:latin typeface="Arial Unicode MS" pitchFamily="34" charset="-120"/>
                  <a:ea typeface="新細明體" charset="-120"/>
                </a:rPr>
                <a:t>spin of </a:t>
              </a:r>
              <a:r>
                <a:rPr lang="fr-FR" altLang="zh-TW" sz="2000" dirty="0">
                  <a:latin typeface="Arial Unicode MS" pitchFamily="34" charset="-120"/>
                  <a:ea typeface="新細明體" charset="-120"/>
                </a:rPr>
                <a:t>the layer </a:t>
              </a:r>
              <a:r>
                <a:rPr lang="fr-FR" altLang="zh-TW" sz="2000" dirty="0" smtClean="0">
                  <a:latin typeface="Arial Unicode MS" pitchFamily="34" charset="-120"/>
                  <a:ea typeface="新細明體" charset="-120"/>
                </a:rPr>
                <a:t> </a:t>
              </a:r>
              <a:endParaRPr lang="fr-FR" altLang="zh-TW" sz="2000" dirty="0">
                <a:latin typeface="Arial Unicode MS" pitchFamily="34" charset="-120"/>
                <a:ea typeface="新細明體" charset="-12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225923" y="4914995"/>
              <a:ext cx="315913" cy="15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114800" y="4851400"/>
              <a:ext cx="360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zh-TW" sz="2000" dirty="0">
                  <a:solidFill>
                    <a:schemeClr val="accent2"/>
                  </a:solidFill>
                  <a:latin typeface="Arial Unicode MS" pitchFamily="34" charset="-120"/>
                  <a:ea typeface="新細明體" charset="-120"/>
                </a:rPr>
                <a:t>S</a:t>
              </a: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1447800" y="6315075"/>
            <a:ext cx="7007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CC3300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zh-TW" sz="2000" b="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Experimantally determined current density ~10</a:t>
            </a:r>
            <a:r>
              <a:rPr lang="fr-FR" altLang="zh-TW" sz="2000" b="0" baseline="3000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10</a:t>
            </a:r>
            <a:r>
              <a:rPr lang="fr-FR" altLang="zh-TW" sz="2000" b="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-10</a:t>
            </a:r>
            <a:r>
              <a:rPr lang="fr-FR" altLang="zh-TW" sz="2000" b="0" baseline="3000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12</a:t>
            </a:r>
            <a:r>
              <a:rPr lang="fr-FR" altLang="zh-TW" sz="2000" b="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A/m</a:t>
            </a:r>
            <a:r>
              <a:rPr lang="fr-FR" altLang="zh-TW" sz="2000" b="0" baseline="30000" dirty="0" smtClean="0">
                <a:solidFill>
                  <a:srgbClr val="0000FF"/>
                </a:solidFill>
                <a:latin typeface="Arial Unicode MS" pitchFamily="34" charset="-120"/>
                <a:ea typeface="新細明體" charset="-120"/>
              </a:rPr>
              <a:t>2</a:t>
            </a:r>
            <a:endParaRPr lang="fr-FR" altLang="zh-TW" sz="2000" b="0" baseline="30000" dirty="0">
              <a:solidFill>
                <a:srgbClr val="0000FF"/>
              </a:solidFill>
              <a:latin typeface="Arial Unicode MS" pitchFamily="34" charset="-120"/>
              <a:ea typeface="新細明體" charset="-120"/>
            </a:endParaRPr>
          </a:p>
        </p:txBody>
      </p:sp>
      <p:pic>
        <p:nvPicPr>
          <p:cNvPr id="4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260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830524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矩形 44"/>
          <p:cNvSpPr/>
          <p:nvPr/>
        </p:nvSpPr>
        <p:spPr>
          <a:xfrm>
            <a:off x="5354446" y="5087937"/>
            <a:ext cx="299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solidFill>
                  <a:srgbClr val="0000FF"/>
                </a:solidFill>
              </a:rPr>
              <a:t>Tsoi</a:t>
            </a:r>
            <a:r>
              <a:rPr lang="en-US" altLang="zh-TW" sz="1600" dirty="0" smtClean="0">
                <a:solidFill>
                  <a:srgbClr val="0000FF"/>
                </a:solidFill>
              </a:rPr>
              <a:t> et al. PRL 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61</a:t>
            </a:r>
            <a:r>
              <a:rPr lang="en-US" altLang="zh-TW" sz="1600" dirty="0" smtClean="0">
                <a:solidFill>
                  <a:srgbClr val="0000FF"/>
                </a:solidFill>
              </a:rPr>
              <a:t>,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2472 (1998)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572000" y="685800"/>
            <a:ext cx="3009901" cy="1966913"/>
            <a:chOff x="523875" y="1430337"/>
            <a:chExt cx="3009901" cy="1966913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23875" y="1430337"/>
              <a:ext cx="1600200" cy="1966913"/>
              <a:chOff x="225" y="990"/>
              <a:chExt cx="1008" cy="1239"/>
            </a:xfrm>
          </p:grpSpPr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849" y="990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1pPr>
                <a:lvl2pPr marL="742950" indent="-28575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2pPr>
                <a:lvl3pPr marL="11430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3pPr>
                <a:lvl4pPr marL="16002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4pPr>
                <a:lvl5pPr marL="20574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zh-TW" sz="2000" dirty="0">
                    <a:solidFill>
                      <a:schemeClr val="accent2"/>
                    </a:solidFill>
                    <a:ea typeface="新細明體" charset="-120"/>
                  </a:rPr>
                  <a:t>S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25" y="1280"/>
                <a:ext cx="192" cy="8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406" y="1422"/>
                <a:ext cx="182" cy="56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513" y="1998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1pPr>
                <a:lvl2pPr marL="742950" indent="-28575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2pPr>
                <a:lvl3pPr marL="11430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3pPr>
                <a:lvl4pPr marL="16002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4pPr>
                <a:lvl5pPr marL="2057400" indent="-228600" eaLnBrk="0" hangingPunct="0"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b="1">
                    <a:solidFill>
                      <a:srgbClr val="CC3300"/>
                    </a:solidFill>
                    <a:latin typeface="Times New Roman" pitchFamily="18" charset="0"/>
                    <a:ea typeface="Gulim" pitchFamily="34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zh-TW" sz="1800">
                    <a:solidFill>
                      <a:schemeClr val="accent2"/>
                    </a:solidFill>
                    <a:ea typeface="新細明體" charset="-120"/>
                  </a:rPr>
                  <a:t>F</a:t>
                </a:r>
                <a:r>
                  <a:rPr lang="fr-FR" altLang="zh-TW" sz="1800" baseline="-25000">
                    <a:solidFill>
                      <a:schemeClr val="accent2"/>
                    </a:solidFill>
                    <a:ea typeface="新細明體" charset="-120"/>
                  </a:rPr>
                  <a:t>1</a:t>
                </a:r>
                <a:r>
                  <a:rPr lang="fr-FR" altLang="zh-TW" sz="1800">
                    <a:solidFill>
                      <a:schemeClr val="accent2"/>
                    </a:solidFill>
                    <a:ea typeface="新細明體" charset="-120"/>
                  </a:rPr>
                  <a:t>   F</a:t>
                </a:r>
                <a:r>
                  <a:rPr lang="fr-FR" altLang="zh-TW" sz="1800" baseline="-25000">
                    <a:solidFill>
                      <a:schemeClr val="accent2"/>
                    </a:solidFill>
                    <a:ea typeface="新細明體" charset="-120"/>
                  </a:rPr>
                  <a:t>2</a:t>
                </a:r>
                <a:endParaRPr lang="fr-FR" altLang="zh-TW" sz="1800">
                  <a:solidFill>
                    <a:schemeClr val="accent2"/>
                  </a:solidFill>
                  <a:ea typeface="新細明體" charset="-120"/>
                </a:endParaRPr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550" y="1422"/>
                <a:ext cx="192" cy="5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886" y="1422"/>
                <a:ext cx="182" cy="56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742" y="1422"/>
                <a:ext cx="96" cy="56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838" y="1422"/>
                <a:ext cx="48" cy="5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V="1">
                <a:off x="849" y="1086"/>
                <a:ext cx="9" cy="57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1041" y="1278"/>
                <a:ext cx="192" cy="8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2168525" y="2152650"/>
              <a:ext cx="376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2192338" y="2971800"/>
              <a:ext cx="376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2633663" y="2106612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2047875" y="2381250"/>
              <a:ext cx="1066800" cy="366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zh-TW" sz="1800" dirty="0">
                  <a:ea typeface="新細明體" charset="-120"/>
                  <a:sym typeface="Symbol" pitchFamily="18" charset="2"/>
                </a:rPr>
                <a:t> 0.1 m</a:t>
              </a:r>
              <a:endParaRPr lang="fr-FR" altLang="zh-TW" sz="1800" dirty="0">
                <a:ea typeface="新細明體" charset="-120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2808288" y="2370137"/>
              <a:ext cx="7254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rgbClr val="CC3300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zh-TW" sz="1800">
                  <a:ea typeface="新細明體" charset="-120"/>
                </a:rPr>
                <a:t> </a:t>
              </a:r>
            </a:p>
          </p:txBody>
        </p:sp>
      </p:grp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4114800" y="5611926"/>
          <a:ext cx="4760295" cy="63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3238500" imgH="431800" progId="">
                  <p:embed/>
                </p:oleObj>
              </mc:Choice>
              <mc:Fallback>
                <p:oleObj name="Equation" r:id="rId6" imgW="32385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11926"/>
                        <a:ext cx="4760295" cy="636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矩形 45"/>
          <p:cNvSpPr/>
          <p:nvPr/>
        </p:nvSpPr>
        <p:spPr>
          <a:xfrm>
            <a:off x="111552" y="5715000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Modified Landau-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Lifshitz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-Gilbert</a:t>
            </a:r>
          </a:p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(LLG) equation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8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2BF2-59CB-44C0-BFDD-6D00025A150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485649" y="543372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In a trilayer, current direction determines the relative orientation of F</a:t>
            </a:r>
            <a:r>
              <a:rPr lang="en-US" altLang="zh-TW" sz="1600" dirty="0" smtClean="0">
                <a:solidFill>
                  <a:srgbClr val="0000FF"/>
                </a:solidFill>
              </a:rPr>
              <a:t>1</a:t>
            </a:r>
            <a:r>
              <a:rPr lang="en-US" altLang="zh-TW" sz="2800" dirty="0" smtClean="0">
                <a:solidFill>
                  <a:srgbClr val="0000FF"/>
                </a:solidFill>
              </a:rPr>
              <a:t> and F</a:t>
            </a:r>
            <a:r>
              <a:rPr lang="en-US" altLang="zh-TW" sz="1600" dirty="0">
                <a:solidFill>
                  <a:srgbClr val="0000FF"/>
                </a:solidFill>
              </a:rPr>
              <a:t>2 </a:t>
            </a:r>
            <a:r>
              <a:rPr lang="en-US" altLang="zh-TW" sz="2800" dirty="0" smtClean="0">
                <a:solidFill>
                  <a:srgbClr val="0000FF"/>
                </a:solidFill>
              </a:rPr>
              <a:t>when H = 0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96595" y="152399"/>
            <a:ext cx="3940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Transfer Torque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09598" y="476673"/>
            <a:ext cx="5618585" cy="1756698"/>
            <a:chOff x="609598" y="476672"/>
            <a:chExt cx="6477002" cy="2366933"/>
          </a:xfrm>
        </p:grpSpPr>
        <p:cxnSp>
          <p:nvCxnSpPr>
            <p:cNvPr id="24" name="直線單箭頭接點 23"/>
            <p:cNvCxnSpPr/>
            <p:nvPr/>
          </p:nvCxnSpPr>
          <p:spPr>
            <a:xfrm>
              <a:off x="990600" y="846004"/>
              <a:ext cx="1447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024275" y="47667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</a:t>
              </a:r>
              <a:r>
                <a:rPr lang="en-US" altLang="zh-TW" sz="2400" baseline="30000" dirty="0" smtClean="0"/>
                <a:t>-</a:t>
              </a:r>
              <a:endParaRPr lang="zh-TW" altLang="en-US" baseline="30000" dirty="0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609598" y="1074605"/>
              <a:ext cx="6477002" cy="1769000"/>
              <a:chOff x="609598" y="1219201"/>
              <a:chExt cx="6477002" cy="1769000"/>
            </a:xfrm>
          </p:grpSpPr>
          <p:sp>
            <p:nvSpPr>
              <p:cNvPr id="8" name="立方體 7"/>
              <p:cNvSpPr/>
              <p:nvPr/>
            </p:nvSpPr>
            <p:spPr bwMode="auto">
              <a:xfrm flipH="1">
                <a:off x="2185737" y="1219201"/>
                <a:ext cx="1090863" cy="1748205"/>
              </a:xfrm>
              <a:prstGeom prst="cube">
                <a:avLst>
                  <a:gd name="adj" fmla="val 425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立方體 8"/>
              <p:cNvSpPr/>
              <p:nvPr/>
            </p:nvSpPr>
            <p:spPr bwMode="auto">
              <a:xfrm flipH="1">
                <a:off x="609598" y="1223596"/>
                <a:ext cx="1499938" cy="1748205"/>
              </a:xfrm>
              <a:prstGeom prst="cube">
                <a:avLst>
                  <a:gd name="adj" fmla="val 31933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向上箭號 9"/>
              <p:cNvSpPr/>
              <p:nvPr/>
            </p:nvSpPr>
            <p:spPr bwMode="auto">
              <a:xfrm>
                <a:off x="1536032" y="2093304"/>
                <a:ext cx="64168" cy="331556"/>
              </a:xfrm>
              <a:prstGeom prst="upArrow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向上箭號 10"/>
              <p:cNvSpPr/>
              <p:nvPr/>
            </p:nvSpPr>
            <p:spPr bwMode="auto">
              <a:xfrm rot="900000">
                <a:off x="2891589" y="2093304"/>
                <a:ext cx="64168" cy="331556"/>
              </a:xfrm>
              <a:prstGeom prst="upArrow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立方體 13"/>
              <p:cNvSpPr/>
              <p:nvPr/>
            </p:nvSpPr>
            <p:spPr bwMode="auto">
              <a:xfrm flipH="1">
                <a:off x="5995737" y="1239996"/>
                <a:ext cx="1090863" cy="1748205"/>
              </a:xfrm>
              <a:prstGeom prst="cube">
                <a:avLst>
                  <a:gd name="adj" fmla="val 425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向上箭號 16"/>
              <p:cNvSpPr/>
              <p:nvPr/>
            </p:nvSpPr>
            <p:spPr bwMode="auto">
              <a:xfrm>
                <a:off x="6701589" y="2114099"/>
                <a:ext cx="64168" cy="331556"/>
              </a:xfrm>
              <a:prstGeom prst="upArrow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向右箭號 32"/>
              <p:cNvSpPr/>
              <p:nvPr/>
            </p:nvSpPr>
            <p:spPr bwMode="auto">
              <a:xfrm>
                <a:off x="3429000" y="1981200"/>
                <a:ext cx="838200" cy="298677"/>
              </a:xfrm>
              <a:prstGeom prst="rightArrow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立方體 34"/>
              <p:cNvSpPr/>
              <p:nvPr/>
            </p:nvSpPr>
            <p:spPr bwMode="auto">
              <a:xfrm flipH="1">
                <a:off x="4419600" y="1229693"/>
                <a:ext cx="1499938" cy="1748205"/>
              </a:xfrm>
              <a:prstGeom prst="cube">
                <a:avLst>
                  <a:gd name="adj" fmla="val 31933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向上箭號 35"/>
              <p:cNvSpPr/>
              <p:nvPr/>
            </p:nvSpPr>
            <p:spPr bwMode="auto">
              <a:xfrm>
                <a:off x="5346034" y="2099401"/>
                <a:ext cx="64168" cy="331556"/>
              </a:xfrm>
              <a:prstGeom prst="upArrow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609599" y="2962681"/>
            <a:ext cx="5618585" cy="1834471"/>
            <a:chOff x="609599" y="2962681"/>
            <a:chExt cx="6477002" cy="2471723"/>
          </a:xfrm>
        </p:grpSpPr>
        <p:cxnSp>
          <p:nvCxnSpPr>
            <p:cNvPr id="31" name="直線單箭頭接點 30"/>
            <p:cNvCxnSpPr/>
            <p:nvPr/>
          </p:nvCxnSpPr>
          <p:spPr>
            <a:xfrm flipH="1">
              <a:off x="1066800" y="3411514"/>
              <a:ext cx="1447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1403491" y="2962681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</a:t>
              </a:r>
              <a:r>
                <a:rPr lang="en-US" altLang="zh-TW" sz="2400" baseline="30000" dirty="0" smtClean="0"/>
                <a:t>-</a:t>
              </a:r>
              <a:endParaRPr lang="zh-TW" altLang="en-US" baseline="30000" dirty="0"/>
            </a:p>
          </p:txBody>
        </p:sp>
        <p:sp>
          <p:nvSpPr>
            <p:cNvPr id="38" name="立方體 37"/>
            <p:cNvSpPr/>
            <p:nvPr/>
          </p:nvSpPr>
          <p:spPr bwMode="auto">
            <a:xfrm flipH="1">
              <a:off x="2185738" y="3665404"/>
              <a:ext cx="1090863" cy="1748205"/>
            </a:xfrm>
            <a:prstGeom prst="cube">
              <a:avLst>
                <a:gd name="adj" fmla="val 425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立方體 38"/>
            <p:cNvSpPr/>
            <p:nvPr/>
          </p:nvSpPr>
          <p:spPr bwMode="auto">
            <a:xfrm flipH="1">
              <a:off x="609599" y="3669799"/>
              <a:ext cx="1499938" cy="1748205"/>
            </a:xfrm>
            <a:prstGeom prst="cube">
              <a:avLst>
                <a:gd name="adj" fmla="val 31933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向上箭號 39"/>
            <p:cNvSpPr/>
            <p:nvPr/>
          </p:nvSpPr>
          <p:spPr bwMode="auto">
            <a:xfrm>
              <a:off x="1536033" y="4539507"/>
              <a:ext cx="64168" cy="331556"/>
            </a:xfrm>
            <a:prstGeom prst="upArrow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向上箭號 40"/>
            <p:cNvSpPr/>
            <p:nvPr/>
          </p:nvSpPr>
          <p:spPr bwMode="auto">
            <a:xfrm rot="900000">
              <a:off x="2891590" y="4539507"/>
              <a:ext cx="64168" cy="331556"/>
            </a:xfrm>
            <a:prstGeom prst="upArrow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立方體 41"/>
            <p:cNvSpPr/>
            <p:nvPr/>
          </p:nvSpPr>
          <p:spPr bwMode="auto">
            <a:xfrm flipH="1">
              <a:off x="5995738" y="3686199"/>
              <a:ext cx="1090863" cy="1748205"/>
            </a:xfrm>
            <a:prstGeom prst="cube">
              <a:avLst>
                <a:gd name="adj" fmla="val 425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向上箭號 42"/>
            <p:cNvSpPr/>
            <p:nvPr/>
          </p:nvSpPr>
          <p:spPr bwMode="auto">
            <a:xfrm flipV="1">
              <a:off x="6701590" y="4560302"/>
              <a:ext cx="64168" cy="331556"/>
            </a:xfrm>
            <a:prstGeom prst="upArrow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向右箭號 43"/>
            <p:cNvSpPr/>
            <p:nvPr/>
          </p:nvSpPr>
          <p:spPr bwMode="auto">
            <a:xfrm>
              <a:off x="3429001" y="4427403"/>
              <a:ext cx="838200" cy="298677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立方體 44"/>
            <p:cNvSpPr/>
            <p:nvPr/>
          </p:nvSpPr>
          <p:spPr bwMode="auto">
            <a:xfrm flipH="1">
              <a:off x="4419601" y="3675896"/>
              <a:ext cx="1499938" cy="1748205"/>
            </a:xfrm>
            <a:prstGeom prst="cube">
              <a:avLst>
                <a:gd name="adj" fmla="val 31933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向上箭號 45"/>
            <p:cNvSpPr/>
            <p:nvPr/>
          </p:nvSpPr>
          <p:spPr bwMode="auto">
            <a:xfrm>
              <a:off x="5346035" y="4545604"/>
              <a:ext cx="64168" cy="331556"/>
            </a:xfrm>
            <a:prstGeom prst="upArrow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/>
          </p:spPr>
          <p:txBody>
            <a:bodyPr wrap="none"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300192" y="2614133"/>
            <a:ext cx="2849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when there is a saturation field, magnetization precession radiates microwave.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Cooperative phenomena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Elementary excitations in solids describe the response of a solid to a perturbation</a:t>
            </a:r>
          </a:p>
          <a:p>
            <a:pPr lvl="1"/>
            <a:r>
              <a:rPr lang="en-US" altLang="zh-TW" dirty="0" err="1" smtClean="0"/>
              <a:t>Quasiparticles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usually fermions, resemble the particles that  	make the system, e.g. quasi-electrons</a:t>
            </a:r>
          </a:p>
          <a:p>
            <a:pPr lvl="1"/>
            <a:r>
              <a:rPr lang="en-US" altLang="zh-TW" dirty="0" smtClean="0"/>
              <a:t>Collective excitations</a:t>
            </a:r>
          </a:p>
          <a:p>
            <a:pPr marL="457200" lvl="1" indent="0">
              <a:buNone/>
            </a:pPr>
            <a:r>
              <a:rPr lang="en-US" altLang="zh-TW" dirty="0" smtClean="0"/>
              <a:t>    usually bosons, describe collective motions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use second quantization with Fermi-Dirac or Bose-  	Einstein statistics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2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9675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Landau-Lifshitz-Gilbert equation 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Spin Transfer Torque terms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38400"/>
            <a:ext cx="4176464" cy="22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71600" y="1763524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/>
              </a:rPr>
              <a:t>Current induced domain wall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71600" y="2154297"/>
                <a:ext cx="82089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rgbClr val="000000"/>
                    </a:solidFill>
                    <a:latin typeface="Arial"/>
                  </a:rPr>
                  <a:t>Passing spin polarized current </a:t>
                </a:r>
                <a:r>
                  <a:rPr lang="en-US" altLang="zh-TW" dirty="0" smtClean="0">
                    <a:solidFill>
                      <a:srgbClr val="000000"/>
                    </a:solidFill>
                    <a:latin typeface="Arial"/>
                  </a:rPr>
                  <a:t>from </a:t>
                </a:r>
                <a:r>
                  <a:rPr lang="en-US" altLang="zh-TW" dirty="0" smtClean="0">
                    <a:solidFill>
                      <a:srgbClr val="0000CD"/>
                    </a:solidFill>
                    <a:latin typeface="Arial"/>
                  </a:rPr>
                  <a:t>Domain </a:t>
                </a:r>
                <a:r>
                  <a:rPr lang="en-US" altLang="zh-TW" dirty="0">
                    <a:solidFill>
                      <a:srgbClr val="0000CD"/>
                    </a:solidFill>
                    <a:latin typeface="Arial"/>
                  </a:rPr>
                  <a:t>A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/>
                  </a:rPr>
                  <a:t>to </a:t>
                </a:r>
                <a:r>
                  <a:rPr lang="en-US" altLang="zh-TW" dirty="0">
                    <a:solidFill>
                      <a:srgbClr val="FF0000"/>
                    </a:solidFill>
                    <a:latin typeface="Arial"/>
                  </a:rPr>
                  <a:t>Domain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Arial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Arial"/>
                  </a:rPr>
                  <a:t>B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/>
                  </a:rPr>
                  <a:t>switches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54297"/>
                <a:ext cx="82089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94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1759920" y="3456296"/>
            <a:ext cx="6480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804248" y="3456296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488600" y="2933076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e</a:t>
            </a:r>
            <a:r>
              <a:rPr lang="en-US" altLang="zh-TW" sz="2800" baseline="30000" dirty="0" smtClean="0"/>
              <a:t>-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2920510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e</a:t>
            </a:r>
            <a:r>
              <a:rPr lang="en-US" altLang="zh-TW" sz="2800" baseline="30000" dirty="0" smtClean="0"/>
              <a:t>-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592188" y="5257800"/>
            <a:ext cx="4483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Berger, </a:t>
            </a:r>
            <a:r>
              <a:rPr lang="en-US" altLang="zh-TW" sz="1600" i="1" dirty="0"/>
              <a:t>JAP </a:t>
            </a:r>
            <a:r>
              <a:rPr lang="en-US" altLang="zh-TW" sz="1600" b="1" dirty="0"/>
              <a:t>55</a:t>
            </a:r>
            <a:r>
              <a:rPr lang="en-US" altLang="zh-TW" sz="1600" dirty="0"/>
              <a:t>, 1954 (1984)</a:t>
            </a:r>
          </a:p>
          <a:p>
            <a:r>
              <a:rPr lang="en-US" altLang="zh-TW" sz="1600" dirty="0" err="1"/>
              <a:t>Tatara</a:t>
            </a:r>
            <a:r>
              <a:rPr lang="en-US" altLang="zh-TW" sz="1600" dirty="0"/>
              <a:t> </a:t>
            </a:r>
            <a:r>
              <a:rPr lang="en-US" altLang="zh-TW" sz="1600" i="1" dirty="0"/>
              <a:t>et. al</a:t>
            </a:r>
            <a:r>
              <a:rPr lang="en-US" altLang="zh-TW" sz="1600" dirty="0"/>
              <a:t>., </a:t>
            </a:r>
            <a:r>
              <a:rPr lang="en-US" altLang="zh-TW" sz="1600" i="1" dirty="0"/>
              <a:t>PRL </a:t>
            </a:r>
            <a:r>
              <a:rPr lang="en-US" altLang="zh-TW" sz="1600" b="1" dirty="0"/>
              <a:t>92</a:t>
            </a:r>
            <a:r>
              <a:rPr lang="en-US" altLang="zh-TW" sz="1600" dirty="0"/>
              <a:t>, 086601 (2004)</a:t>
            </a:r>
          </a:p>
          <a:p>
            <a:r>
              <a:rPr lang="en-US" altLang="zh-TW" sz="1600" dirty="0"/>
              <a:t>Zhang </a:t>
            </a:r>
            <a:r>
              <a:rPr lang="en-US" altLang="zh-TW" sz="1600" i="1" dirty="0"/>
              <a:t>et. al.</a:t>
            </a:r>
            <a:r>
              <a:rPr lang="en-US" altLang="zh-TW" sz="1600" dirty="0"/>
              <a:t>, </a:t>
            </a:r>
            <a:r>
              <a:rPr lang="en-US" altLang="zh-TW" sz="1600" i="1"/>
              <a:t>PRL </a:t>
            </a:r>
            <a:r>
              <a:rPr lang="en-US" altLang="zh-TW" sz="1600" b="1" smtClean="0"/>
              <a:t>93</a:t>
            </a:r>
            <a:r>
              <a:rPr lang="en-US" altLang="zh-TW" sz="1600" smtClean="0"/>
              <a:t>, </a:t>
            </a:r>
            <a:r>
              <a:rPr lang="en-US" altLang="zh-TW" sz="1600" dirty="0" smtClean="0"/>
              <a:t>127204 </a:t>
            </a:r>
            <a:r>
              <a:rPr lang="en-US" altLang="zh-TW" sz="1600" dirty="0"/>
              <a:t>(2004</a:t>
            </a:r>
            <a:r>
              <a:rPr lang="en-US" altLang="zh-TW" sz="1600" dirty="0" smtClean="0"/>
              <a:t>)</a:t>
            </a:r>
          </a:p>
          <a:p>
            <a:r>
              <a:rPr lang="fr-FR" altLang="zh-TW" sz="1600" dirty="0"/>
              <a:t>Thiaville </a:t>
            </a:r>
            <a:r>
              <a:rPr lang="fr-FR" altLang="zh-TW" sz="1600" i="1" dirty="0"/>
              <a:t>et. al.</a:t>
            </a:r>
            <a:r>
              <a:rPr lang="fr-FR" altLang="zh-TW" sz="1600" dirty="0"/>
              <a:t>, </a:t>
            </a:r>
            <a:r>
              <a:rPr lang="fr-FR" altLang="zh-TW" sz="1600" i="1" dirty="0"/>
              <a:t>Europhys. Lett</a:t>
            </a:r>
            <a:r>
              <a:rPr lang="fr-FR" altLang="zh-TW" sz="1600" dirty="0"/>
              <a:t>. </a:t>
            </a:r>
            <a:r>
              <a:rPr lang="fr-FR" altLang="zh-TW" sz="1600" b="1" dirty="0"/>
              <a:t>69</a:t>
            </a:r>
            <a:r>
              <a:rPr lang="fr-FR" altLang="zh-TW" sz="1600" dirty="0"/>
              <a:t>, 990 (2005)</a:t>
            </a:r>
            <a:endParaRPr lang="en-US" altLang="zh-TW" sz="1600" dirty="0"/>
          </a:p>
          <a:p>
            <a:r>
              <a:rPr lang="da-DK" altLang="zh-TW" sz="1600" dirty="0"/>
              <a:t>Stiles </a:t>
            </a:r>
            <a:r>
              <a:rPr lang="da-DK" altLang="zh-TW" sz="1600" i="1" dirty="0"/>
              <a:t>et. al.</a:t>
            </a:r>
            <a:r>
              <a:rPr lang="da-DK" altLang="zh-TW" sz="1600" dirty="0"/>
              <a:t>, </a:t>
            </a:r>
            <a:r>
              <a:rPr lang="da-DK" altLang="zh-TW" sz="1600" i="1" dirty="0"/>
              <a:t>PRB </a:t>
            </a:r>
            <a:r>
              <a:rPr lang="da-DK" altLang="zh-TW" sz="1600" b="1" dirty="0"/>
              <a:t>75</a:t>
            </a:r>
            <a:r>
              <a:rPr lang="da-DK" altLang="zh-TW" sz="1600" dirty="0"/>
              <a:t>, 214423 (2007)</a:t>
            </a:r>
            <a:endParaRPr lang="zh-TW" altLang="en-US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90" y="4653136"/>
            <a:ext cx="42608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96595" y="253425"/>
            <a:ext cx="3940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Transfer Torque</a:t>
            </a:r>
          </a:p>
        </p:txBody>
      </p:sp>
    </p:spTree>
    <p:extLst>
      <p:ext uri="{BB962C8B-B14F-4D97-AF65-F5344CB8AC3E}">
        <p14:creationId xmlns:p14="http://schemas.microsoft.com/office/powerpoint/2010/main" val="42331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991" y="1844824"/>
            <a:ext cx="1697449" cy="14810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7584" y="697468"/>
            <a:ext cx="763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Landau-Lifshitz-Gilbert equation 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</a:t>
            </a:r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Spin Transfer Torque terms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9" y="2057400"/>
            <a:ext cx="5941151" cy="4029075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96595" y="76200"/>
            <a:ext cx="3940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Transfer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1139" y="1089430"/>
                <a:ext cx="8671285" cy="7393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acc>
                            <m:accPr>
                              <m:chr m:val="⃗"/>
                              <m:ctrlP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~ </m:t>
                      </m:r>
                      <m:r>
                        <a:rPr lang="en-US" altLang="zh-TW" b="0" i="1" smtClean="0">
                          <a:latin typeface="Cambria Math"/>
                        </a:rPr>
                        <m:t>𝐽𝑃</m:t>
                      </m:r>
                      <m:r>
                        <a:rPr lang="en-US" altLang="zh-TW" b="0" i="1" smtClean="0">
                          <a:latin typeface="Cambria Math"/>
                        </a:rPr>
                        <m:t>/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9" y="1089430"/>
                <a:ext cx="8671285" cy="7393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51" y="4221088"/>
            <a:ext cx="1919295" cy="1800225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 bwMode="auto">
          <a:xfrm rot="2366322">
            <a:off x="3879153" y="3704828"/>
            <a:ext cx="693436" cy="183068"/>
          </a:xfrm>
          <a:prstGeom prst="rightArrow">
            <a:avLst>
              <a:gd name="adj1" fmla="val 50000"/>
              <a:gd name="adj2" fmla="val 159669"/>
            </a:avLst>
          </a:prstGeom>
          <a:solidFill>
            <a:srgbClr val="0070C0"/>
          </a:solidFill>
          <a:ln w="28575">
            <a:noFill/>
            <a:round/>
            <a:headEnd/>
            <a:tailEnd type="triangle" w="med" len="med"/>
          </a:ln>
          <a:extLst/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 bwMode="auto">
          <a:xfrm rot="97016">
            <a:off x="7345247" y="4680000"/>
            <a:ext cx="693436" cy="234692"/>
          </a:xfrm>
          <a:prstGeom prst="rightArrow">
            <a:avLst>
              <a:gd name="adj1" fmla="val 50000"/>
              <a:gd name="adj2" fmla="val 97524"/>
            </a:avLst>
          </a:prstGeom>
          <a:solidFill>
            <a:schemeClr val="tx1"/>
          </a:solidFill>
          <a:ln w="28575">
            <a:noFill/>
            <a:round/>
            <a:headEnd/>
            <a:tailEnd type="triangle" w="med" len="med"/>
          </a:ln>
          <a:extLst/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 flipH="1">
            <a:off x="8053549" y="4612680"/>
            <a:ext cx="8093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H</a:t>
            </a:r>
            <a:r>
              <a:rPr lang="en-US" altLang="zh-TW" sz="2000" baseline="-25000" dirty="0" smtClean="0"/>
              <a:t>oop</a:t>
            </a:r>
            <a:endParaRPr lang="zh-TW" altLang="en-US" sz="2000" baseline="-25000" dirty="0"/>
          </a:p>
        </p:txBody>
      </p:sp>
      <p:sp>
        <p:nvSpPr>
          <p:cNvPr id="16" name="文字方塊 15"/>
          <p:cNvSpPr txBox="1"/>
          <p:nvPr/>
        </p:nvSpPr>
        <p:spPr>
          <a:xfrm flipH="1">
            <a:off x="6781798" y="3356992"/>
            <a:ext cx="21464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In-plane torque</a:t>
            </a:r>
          </a:p>
          <a:p>
            <a:r>
              <a:rPr lang="en-US" altLang="zh-TW" dirty="0" smtClean="0"/>
              <a:t>Anti-damping</a:t>
            </a:r>
          </a:p>
          <a:p>
            <a:r>
              <a:rPr lang="en-US" altLang="zh-TW" dirty="0" smtClean="0"/>
              <a:t>Destabilizes M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 flipH="1">
            <a:off x="6321199" y="5861253"/>
            <a:ext cx="260703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Out-of-plane torque</a:t>
            </a:r>
          </a:p>
          <a:p>
            <a:r>
              <a:rPr lang="en-US" altLang="zh-TW" dirty="0" smtClean="0"/>
              <a:t>Field-like torque</a:t>
            </a:r>
          </a:p>
          <a:p>
            <a:r>
              <a:rPr lang="en-US" altLang="zh-TW" dirty="0" smtClean="0"/>
              <a:t>Modifies energy barrier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 bwMode="auto">
          <a:xfrm>
            <a:off x="990600" y="1103293"/>
            <a:ext cx="1264920" cy="72550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 bwMode="auto">
          <a:xfrm>
            <a:off x="2438400" y="1103293"/>
            <a:ext cx="1219200" cy="725507"/>
          </a:xfrm>
          <a:prstGeom prst="roundRect">
            <a:avLst/>
          </a:prstGeom>
          <a:noFill/>
          <a:ln w="28575">
            <a:solidFill>
              <a:srgbClr val="E2A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 bwMode="auto">
          <a:xfrm>
            <a:off x="3657600" y="1109750"/>
            <a:ext cx="2057400" cy="725507"/>
          </a:xfrm>
          <a:prstGeom prst="roundRect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 bwMode="auto">
          <a:xfrm>
            <a:off x="5715000" y="1091500"/>
            <a:ext cx="1431569" cy="725507"/>
          </a:xfrm>
          <a:prstGeom prst="round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BCD10-FE7F-4BC9-9404-1FAD42B5EE9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4820" name="Picture 4" descr="C:\Users\Monica\Pictures\14MRA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9960"/>
            <a:ext cx="2533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55576" y="35913"/>
            <a:ext cx="4161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Industrial applications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9424" y="620688"/>
            <a:ext cx="29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 head in hard drives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29987" y="4631025"/>
            <a:ext cx="1040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MRAM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3033" t="9123" r="67214" b="14893"/>
          <a:stretch/>
        </p:blipFill>
        <p:spPr bwMode="auto">
          <a:xfrm>
            <a:off x="5822775" y="116632"/>
            <a:ext cx="2133601" cy="29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47" y="765209"/>
            <a:ext cx="1636604" cy="12497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7" y="1052736"/>
            <a:ext cx="4067944" cy="25456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39" y="3933056"/>
            <a:ext cx="3137925" cy="2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</a:t>
            </a:r>
            <a:r>
              <a:rPr lang="en-US" dirty="0" err="1"/>
              <a:t>skyrmions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4768230"/>
            <a:ext cx="4186808" cy="2016224"/>
          </a:xfrm>
        </p:spPr>
        <p:txBody>
          <a:bodyPr/>
          <a:lstStyle/>
          <a:p>
            <a:r>
              <a:rPr lang="en-US" dirty="0" smtClean="0"/>
              <a:t>How to generate</a:t>
            </a:r>
          </a:p>
          <a:p>
            <a:r>
              <a:rPr lang="en-US" dirty="0" smtClean="0"/>
              <a:t>To detect</a:t>
            </a:r>
          </a:p>
          <a:p>
            <a:r>
              <a:rPr lang="en-US" dirty="0" smtClean="0"/>
              <a:t>To manipulate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4784"/>
            <a:ext cx="3632474" cy="3283446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957192" y="4768230"/>
            <a:ext cx="4079304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Magnetic field</a:t>
            </a:r>
          </a:p>
          <a:p>
            <a:r>
              <a:rPr lang="en-US" dirty="0" smtClean="0"/>
              <a:t>Electric current</a:t>
            </a:r>
          </a:p>
          <a:p>
            <a:r>
              <a:rPr lang="en-US" dirty="0" smtClean="0"/>
              <a:t>Spin current, spin wave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932761" y="2276872"/>
            <a:ext cx="29991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Neel</a:t>
            </a:r>
          </a:p>
          <a:p>
            <a:endParaRPr lang="en-US" dirty="0"/>
          </a:p>
          <a:p>
            <a:r>
              <a:rPr lang="en-US" dirty="0" smtClean="0"/>
              <a:t>Bloch</a:t>
            </a:r>
          </a:p>
        </p:txBody>
      </p:sp>
    </p:spTree>
    <p:extLst>
      <p:ext uri="{BB962C8B-B14F-4D97-AF65-F5344CB8AC3E}">
        <p14:creationId xmlns:p14="http://schemas.microsoft.com/office/powerpoint/2010/main" val="1971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Magnetism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892480" cy="49971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2400" dirty="0">
                    <a:hlinkClick r:id="rId2"/>
                  </a:rPr>
                  <a:t>the Bohr–van </a:t>
                </a:r>
                <a:r>
                  <a:rPr lang="en-US" altLang="zh-TW" sz="2400" dirty="0" err="1">
                    <a:hlinkClick r:id="rId2"/>
                  </a:rPr>
                  <a:t>Leeuwen</a:t>
                </a:r>
                <a:r>
                  <a:rPr lang="en-US" altLang="zh-TW" sz="2400" dirty="0">
                    <a:hlinkClick r:id="rId2"/>
                  </a:rPr>
                  <a:t> </a:t>
                </a:r>
                <a:r>
                  <a:rPr lang="en-US" altLang="zh-TW" sz="2400" dirty="0" smtClean="0">
                    <a:hlinkClick r:id="rId2"/>
                  </a:rPr>
                  <a:t>theorem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	when statistical mechanics and </a:t>
                </a:r>
                <a:r>
                  <a:rPr lang="en-US" altLang="zh-TW" sz="2400" dirty="0">
                    <a:hlinkClick r:id="rId3" tooltip="Classical mechanics"/>
                  </a:rPr>
                  <a:t>classical mechanics</a:t>
                </a:r>
                <a:r>
                  <a:rPr lang="en-US" altLang="zh-TW" sz="2400" dirty="0"/>
                  <a:t> are applied </a:t>
                </a:r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     </a:t>
                </a:r>
                <a:r>
                  <a:rPr lang="en-US" altLang="zh-TW" sz="2400" dirty="0" smtClean="0"/>
                  <a:t>	consistently</a:t>
                </a:r>
                <a:r>
                  <a:rPr lang="en-US" altLang="zh-TW" sz="2400" dirty="0"/>
                  <a:t>, the thermal average of the </a:t>
                </a:r>
                <a:r>
                  <a:rPr lang="en-US" altLang="zh-TW" sz="2400" dirty="0">
                    <a:hlinkClick r:id="rId4" tooltip="Magnetization"/>
                  </a:rPr>
                  <a:t>magnetization</a:t>
                </a:r>
                <a:r>
                  <a:rPr lang="en-US" altLang="zh-TW" sz="2400" dirty="0"/>
                  <a:t> is always zero.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Magnetism </a:t>
                </a:r>
                <a:r>
                  <a:rPr lang="en-US" altLang="zh-TW" sz="2400" dirty="0"/>
                  <a:t>in solids </a:t>
                </a:r>
                <a:r>
                  <a:rPr lang="en-US" altLang="zh-TW" sz="2400" dirty="0" smtClean="0"/>
                  <a:t>is solely </a:t>
                </a:r>
                <a:r>
                  <a:rPr lang="en-US" altLang="zh-TW" sz="2400" dirty="0"/>
                  <a:t>a </a:t>
                </a:r>
                <a:r>
                  <a:rPr lang="en-US" altLang="zh-TW" sz="2400" dirty="0">
                    <a:hlinkClick r:id="rId5" tooltip="Quantum mechanical"/>
                  </a:rPr>
                  <a:t>quantum mechanical</a:t>
                </a:r>
                <a:r>
                  <a:rPr lang="en-US" altLang="zh-TW" sz="2400" dirty="0"/>
                  <a:t> effect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Origin of the magnetic moment:</a:t>
                </a:r>
              </a:p>
              <a:p>
                <a:pPr lvl="1"/>
                <a:r>
                  <a:rPr lang="en-US" altLang="zh-TW" sz="2400" dirty="0" smtClean="0"/>
                  <a:t>Electron spin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altLang="zh-TW" sz="2400" dirty="0" smtClean="0"/>
              </a:p>
              <a:p>
                <a:pPr lvl="1"/>
                <a:r>
                  <a:rPr lang="en-US" altLang="zh-TW" sz="2400" dirty="0" smtClean="0"/>
                  <a:t>Electron orbital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  <a:p>
                <a:r>
                  <a:rPr lang="en-US" altLang="zh-TW" sz="2400" dirty="0" smtClean="0"/>
                  <a:t>From (macroscopic) response to external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altLang="zh-TW" sz="2400" dirty="0" smtClean="0"/>
              </a:p>
              <a:p>
                <a:pPr lvl="1"/>
                <a:r>
                  <a:rPr lang="en-US" altLang="zh-TW" sz="2400" dirty="0" smtClean="0"/>
                  <a:t>Diamagnetism	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 &lt; 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χ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1×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, insensitive to temperature</a:t>
                </a:r>
              </a:p>
              <a:p>
                <a:pPr lvl="1"/>
                <a:r>
                  <a:rPr lang="en-US" altLang="zh-TW" sz="2400" dirty="0" err="1" smtClean="0"/>
                  <a:t>Paramagnetism</a:t>
                </a:r>
                <a:r>
                  <a:rPr lang="en-US" altLang="zh-TW" sz="2400" dirty="0" smtClean="0"/>
                  <a:t>	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  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&gt; </a:t>
                </a:r>
                <a:r>
                  <a:rPr lang="en-US" altLang="zh-TW" sz="2400" dirty="0">
                    <a:sym typeface="Symbol" panose="05050102010706020507" pitchFamily="18" charset="2"/>
                  </a:rPr>
                  <a:t>0, 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		Curie law</a:t>
                </a:r>
              </a:p>
              <a:p>
                <a:pPr marL="457200" lvl="1" indent="0">
                  <a:buNone/>
                </a:pPr>
                <a:r>
                  <a:rPr lang="en-US" altLang="zh-TW" sz="2400" dirty="0">
                    <a:sym typeface="Symbol" panose="05050102010706020507" pitchFamily="18" charset="2"/>
                  </a:rPr>
                  <a:t>	</a:t>
                </a:r>
                <a:r>
                  <a:rPr lang="en-US" altLang="zh-TW" sz="2400" dirty="0" smtClean="0"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χ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	Curie-Weiss law</a:t>
                </a:r>
              </a:p>
              <a:p>
                <a:pPr lvl="1"/>
                <a:r>
                  <a:rPr lang="en-US" altLang="zh-TW" sz="2400" dirty="0" smtClean="0"/>
                  <a:t>Ferromagnetism 	exchange interaction (quantum)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892480" cy="4997152"/>
              </a:xfrm>
              <a:blipFill rotWithShape="0">
                <a:blip r:embed="rId6"/>
                <a:stretch>
                  <a:fillRect l="-754" t="-1587" r="-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Magnetism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6348" y="1556792"/>
            <a:ext cx="520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巨觀：  順磁性</a:t>
            </a:r>
            <a:r>
              <a:rPr lang="en-US" altLang="zh-TW" dirty="0" smtClean="0"/>
              <a:t>			</a:t>
            </a:r>
            <a:r>
              <a:rPr lang="zh-TW" altLang="en-US" dirty="0" smtClean="0"/>
              <a:t>逆磁性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zh-TW" altLang="zh-TW" dirty="0" smtClean="0"/>
              <a:t>Paramagnetism</a:t>
            </a:r>
            <a:r>
              <a:rPr lang="en-US" altLang="zh-TW" dirty="0" smtClean="0"/>
              <a:t>		diamagnetism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6348" y="4221088"/>
            <a:ext cx="8322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微觀：  鐵磁性</a:t>
            </a:r>
            <a:r>
              <a:rPr lang="en-US" altLang="zh-TW" dirty="0" smtClean="0"/>
              <a:t>			</a:t>
            </a:r>
            <a:r>
              <a:rPr lang="zh-TW" altLang="en-US" dirty="0" smtClean="0"/>
              <a:t>反鐵磁性</a:t>
            </a:r>
            <a:r>
              <a:rPr lang="en-US" altLang="zh-TW" dirty="0" smtClean="0"/>
              <a:t>		</a:t>
            </a:r>
            <a:r>
              <a:rPr lang="zh-TW" altLang="en-US" dirty="0" smtClean="0"/>
              <a:t>亞鐵磁性</a:t>
            </a:r>
            <a:endParaRPr lang="en-US" altLang="zh-TW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       </a:t>
            </a:r>
            <a:r>
              <a:rPr lang="en-US" altLang="zh-TW" b="1" dirty="0" smtClean="0"/>
              <a:t>F</a:t>
            </a:r>
            <a:r>
              <a:rPr lang="zh-TW" altLang="zh-TW" b="1" dirty="0" smtClean="0"/>
              <a:t>erromagnetism</a:t>
            </a:r>
            <a:r>
              <a:rPr lang="en-US" altLang="zh-TW" b="1" dirty="0" smtClean="0"/>
              <a:t>		</a:t>
            </a:r>
            <a:r>
              <a:rPr lang="zh-TW" altLang="zh-TW" b="1" dirty="0" smtClean="0"/>
              <a:t>Antiferromagnetism</a:t>
            </a:r>
            <a:r>
              <a:rPr lang="en-US" altLang="zh-TW" b="1" dirty="0" smtClean="0"/>
              <a:t>	F</a:t>
            </a:r>
            <a:r>
              <a:rPr lang="zh-TW" altLang="zh-TW" b="1" dirty="0" smtClean="0"/>
              <a:t>err</a:t>
            </a:r>
            <a:r>
              <a:rPr lang="en-US" altLang="zh-TW" b="1" dirty="0" err="1" smtClean="0"/>
              <a:t>i</a:t>
            </a:r>
            <a:r>
              <a:rPr lang="zh-TW" altLang="zh-TW" b="1" dirty="0" smtClean="0"/>
              <a:t>magnetism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8152"/>
            <a:ext cx="2095500" cy="13144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39" y="2416381"/>
            <a:ext cx="2095500" cy="13144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98906"/>
            <a:ext cx="2095500" cy="10096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098906"/>
            <a:ext cx="2095500" cy="10096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5098906"/>
            <a:ext cx="2095500" cy="1009650"/>
          </a:xfrm>
          <a:prstGeom prst="rect">
            <a:avLst/>
          </a:prstGeom>
        </p:spPr>
      </p:pic>
      <p:pic>
        <p:nvPicPr>
          <p:cNvPr id="5122" name="Picture 2" descr="http://upload.wikimedia.org/wikipedia/commons/thumb/7/7b/Frog_diamagnetic_levitation.jpg/220px-Frog_diamagnetic_levitat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3005"/>
            <a:ext cx="2095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Family Tree of Magnetism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4784"/>
            <a:ext cx="830722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43608" y="3138810"/>
            <a:ext cx="1728192" cy="1005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Why do most broken permanent magnets repel each other?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立方體 2"/>
          <p:cNvSpPr/>
          <p:nvPr/>
        </p:nvSpPr>
        <p:spPr>
          <a:xfrm>
            <a:off x="4067944" y="1916832"/>
            <a:ext cx="1728192" cy="3888432"/>
          </a:xfrm>
          <a:prstGeom prst="cube">
            <a:avLst>
              <a:gd name="adj" fmla="val 1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6660232" y="1916832"/>
            <a:ext cx="1728192" cy="3952886"/>
            <a:chOff x="1422241" y="1916832"/>
            <a:chExt cx="1728192" cy="3952886"/>
          </a:xfrm>
        </p:grpSpPr>
        <p:sp>
          <p:nvSpPr>
            <p:cNvPr id="4" name="立方體 3"/>
            <p:cNvSpPr/>
            <p:nvPr/>
          </p:nvSpPr>
          <p:spPr>
            <a:xfrm>
              <a:off x="1422241" y="1916832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立方體 4"/>
            <p:cNvSpPr/>
            <p:nvPr/>
          </p:nvSpPr>
          <p:spPr>
            <a:xfrm>
              <a:off x="1422241" y="2419809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立方體 5"/>
            <p:cNvSpPr/>
            <p:nvPr/>
          </p:nvSpPr>
          <p:spPr>
            <a:xfrm>
              <a:off x="1422241" y="2922786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立方體 6"/>
            <p:cNvSpPr/>
            <p:nvPr/>
          </p:nvSpPr>
          <p:spPr>
            <a:xfrm>
              <a:off x="1422241" y="3425763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立方體 7"/>
            <p:cNvSpPr/>
            <p:nvPr/>
          </p:nvSpPr>
          <p:spPr>
            <a:xfrm>
              <a:off x="1422241" y="3928740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立方體 8"/>
            <p:cNvSpPr/>
            <p:nvPr/>
          </p:nvSpPr>
          <p:spPr>
            <a:xfrm>
              <a:off x="1422241" y="4431717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立方體 9"/>
            <p:cNvSpPr/>
            <p:nvPr/>
          </p:nvSpPr>
          <p:spPr>
            <a:xfrm>
              <a:off x="1422241" y="4934694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立方體 10"/>
            <p:cNvSpPr/>
            <p:nvPr/>
          </p:nvSpPr>
          <p:spPr>
            <a:xfrm>
              <a:off x="1422241" y="5437670"/>
              <a:ext cx="1728192" cy="432048"/>
            </a:xfrm>
            <a:prstGeom prst="cube">
              <a:avLst>
                <a:gd name="adj" fmla="val 552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立方體 12"/>
          <p:cNvSpPr/>
          <p:nvPr/>
        </p:nvSpPr>
        <p:spPr>
          <a:xfrm>
            <a:off x="1043608" y="1916832"/>
            <a:ext cx="1728192" cy="432048"/>
          </a:xfrm>
          <a:prstGeom prst="cube">
            <a:avLst>
              <a:gd name="adj" fmla="val 55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雙波浪線 14"/>
          <p:cNvSpPr/>
          <p:nvPr/>
        </p:nvSpPr>
        <p:spPr>
          <a:xfrm rot="5400000">
            <a:off x="1403646" y="3495074"/>
            <a:ext cx="1008114" cy="291269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90801" y="189863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13377" y="34884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65167" y="12979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57455" y="134505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907664" y="19481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923154" y="34560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59277" y="58153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357455" y="587435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62068" y="348847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592088"/>
                <a:ext cx="8784976" cy="5933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Classical and quantum theory for diamagnetism</a:t>
                </a:r>
              </a:p>
              <a:p>
                <a:pPr lvl="1"/>
                <a:r>
                  <a:rPr lang="en-US" altLang="zh-TW" dirty="0" smtClean="0"/>
                  <a:t>Calculate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Classical and quantum theory for </a:t>
                </a:r>
                <a:r>
                  <a:rPr lang="en-US" altLang="zh-TW" dirty="0" err="1" smtClean="0"/>
                  <a:t>paramagnetism</a:t>
                </a:r>
                <a:endParaRPr lang="en-US" altLang="zh-TW" dirty="0" smtClean="0"/>
              </a:p>
              <a:p>
                <a:pPr lvl="1"/>
                <a:r>
                  <a:rPr lang="en-US" altLang="zh-TW" dirty="0" err="1" smtClean="0"/>
                  <a:t>Superparamagnetism</a:t>
                </a:r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Langevin</a:t>
                </a:r>
                <a:r>
                  <a:rPr lang="en-US" altLang="zh-TW" dirty="0" smtClean="0"/>
                  <a:t> function</a:t>
                </a:r>
              </a:p>
              <a:p>
                <a:pPr lvl="1"/>
                <a:r>
                  <a:rPr lang="en-US" altLang="zh-TW" dirty="0" err="1" smtClean="0"/>
                  <a:t>Hund’s</a:t>
                </a:r>
                <a:r>
                  <a:rPr lang="en-US" altLang="zh-TW" dirty="0" smtClean="0"/>
                  <a:t> rules</a:t>
                </a:r>
              </a:p>
              <a:p>
                <a:pPr lvl="1"/>
                <a:r>
                  <a:rPr lang="en-US" altLang="zh-TW" dirty="0" smtClean="0"/>
                  <a:t>Magnetic state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b="0" i="1" baseline="-2500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sPre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Crystal field</a:t>
                </a:r>
              </a:p>
              <a:p>
                <a:pPr lvl="1"/>
                <a:r>
                  <a:rPr lang="en-US" altLang="zh-TW" dirty="0" smtClean="0"/>
                  <a:t>Quenching of orbital angular momentum </a:t>
                </a:r>
                <a:r>
                  <a:rPr lang="en-US" altLang="zh-TW" i="1" dirty="0" err="1" smtClean="0"/>
                  <a:t>L</a:t>
                </a:r>
                <a:r>
                  <a:rPr lang="en-US" altLang="zh-TW" i="1" baseline="-25000" dirty="0" err="1" smtClean="0"/>
                  <a:t>z</a:t>
                </a:r>
                <a:r>
                  <a:rPr lang="en-US" altLang="zh-TW" i="1" baseline="-25000" dirty="0" smtClean="0"/>
                  <a:t> </a:t>
                </a:r>
                <a:endParaRPr lang="en-US" altLang="zh-TW" i="1" baseline="-25000" dirty="0"/>
              </a:p>
              <a:p>
                <a:pPr lvl="2"/>
                <a:r>
                  <a:rPr lang="en-US" altLang="zh-TW" b="1" dirty="0" smtClean="0">
                    <a:hlinkClick r:id="rId2"/>
                  </a:rPr>
                  <a:t>Angular </a:t>
                </a:r>
                <a:r>
                  <a:rPr lang="en-US" altLang="zh-TW" b="1" dirty="0">
                    <a:hlinkClick r:id="rId2"/>
                  </a:rPr>
                  <a:t>momentum </a:t>
                </a:r>
                <a:r>
                  <a:rPr lang="en-US" altLang="zh-TW" b="1" dirty="0" smtClean="0">
                    <a:hlinkClick r:id="rId2"/>
                  </a:rPr>
                  <a:t>operator</a:t>
                </a:r>
                <a:endParaRPr lang="en-US" altLang="zh-TW" i="1" baseline="-25000" dirty="0"/>
              </a:p>
              <a:p>
                <a:pPr lvl="2"/>
                <a:r>
                  <a:rPr lang="en-US" altLang="zh-TW" b="1" dirty="0" smtClean="0">
                    <a:hlinkClick r:id="rId3"/>
                  </a:rPr>
                  <a:t>Spherical </a:t>
                </a:r>
                <a:r>
                  <a:rPr lang="en-US" altLang="zh-TW" b="1" dirty="0">
                    <a:hlinkClick r:id="rId3"/>
                  </a:rPr>
                  <a:t>harmonics</a:t>
                </a:r>
                <a:r>
                  <a:rPr lang="zh-TW" altLang="en-US" i="1" baseline="-25000" dirty="0" smtClean="0"/>
                  <a:t>    </a:t>
                </a:r>
                <a:endParaRPr lang="en-US" altLang="zh-TW" i="1" baseline="-25000" dirty="0" smtClean="0"/>
              </a:p>
              <a:p>
                <a:pPr lvl="1"/>
                <a:r>
                  <a:rPr lang="en-US" altLang="zh-TW" dirty="0" err="1" smtClean="0"/>
                  <a:t>Jahn</a:t>
                </a:r>
                <a:r>
                  <a:rPr lang="en-US" altLang="zh-TW" dirty="0" smtClean="0"/>
                  <a:t>-Teller effect</a:t>
                </a:r>
              </a:p>
              <a:p>
                <a:pPr lvl="1"/>
                <a:r>
                  <a:rPr lang="en-US" altLang="zh-TW" dirty="0" smtClean="0"/>
                  <a:t>Paramagnetic susceptibility of conduction electrons</a:t>
                </a:r>
                <a:endParaRPr lang="en-US" altLang="zh-TW" dirty="0"/>
              </a:p>
              <a:p>
                <a:pPr lvl="1"/>
                <a:endParaRPr lang="en-US" altLang="zh-TW" i="1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592088"/>
                <a:ext cx="8784976" cy="5933256"/>
              </a:xfrm>
              <a:blipFill rotWithShape="0">
                <a:blip r:embed="rId4"/>
                <a:stretch>
                  <a:fillRect l="-1596" t="-2158" r="-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12603</TotalTime>
  <Words>1658</Words>
  <Application>Microsoft Office PowerPoint</Application>
  <PresentationFormat>如螢幕大小 (4:3)</PresentationFormat>
  <Paragraphs>400</Paragraphs>
  <Slides>43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64" baseType="lpstr">
      <vt:lpstr>AdvP696A</vt:lpstr>
      <vt:lpstr>AdvP6975</vt:lpstr>
      <vt:lpstr>Arial Unicode MS</vt:lpstr>
      <vt:lpstr>Gulim</vt:lpstr>
      <vt:lpstr>Montserrat</vt:lpstr>
      <vt:lpstr>Nimbus Roman No9 L</vt:lpstr>
      <vt:lpstr>宋体</vt:lpstr>
      <vt:lpstr>TimesNewRoman</vt:lpstr>
      <vt:lpstr>TimesNewRomanPSMT,Bold</vt:lpstr>
      <vt:lpstr>Times-Roman</vt:lpstr>
      <vt:lpstr>新細明體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Office 佈景主題</vt:lpstr>
      <vt:lpstr>Photo Editor Photo</vt:lpstr>
      <vt:lpstr>Equation</vt:lpstr>
      <vt:lpstr>Advanced Nanotechnology (Nanoscience)</vt:lpstr>
      <vt:lpstr>Magnetism to Spintronics</vt:lpstr>
      <vt:lpstr>Why do most broken permanent magnets repel each other?</vt:lpstr>
      <vt:lpstr>Cooperative phenomena</vt:lpstr>
      <vt:lpstr>Magnetism</vt:lpstr>
      <vt:lpstr>Magnetism</vt:lpstr>
      <vt:lpstr>Family Tree of Magnetism</vt:lpstr>
      <vt:lpstr>Why do most broken permanent magnets repel each other?</vt:lpstr>
      <vt:lpstr>PowerPoint 簡報</vt:lpstr>
      <vt:lpstr>PowerPoint 簡報</vt:lpstr>
      <vt:lpstr>Ferromagnetic elements: 鐵 Fe, 鈷 Co, 鎳 Ni, 釓 Gd, 鏑 Dy,         錳 Mn, 鈀 Pd ?? Elements with ferromagnetic properties 合金, alloys 錳氧化物 MnOx, ……</vt:lpstr>
      <vt:lpstr>PowerPoint 簡報</vt:lpstr>
      <vt:lpstr>PowerPoint 簡報</vt:lpstr>
      <vt:lpstr>Resonance</vt:lpstr>
      <vt:lpstr>PowerPoint 簡報</vt:lpstr>
      <vt:lpstr>PowerPoint 簡報</vt:lpstr>
      <vt:lpstr>Stern-Gerlach Experiment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Demagnetization factor D</vt:lpstr>
      <vt:lpstr>Surface anisotropy</vt:lpstr>
      <vt:lpstr>Stoner–Wohlfarth model</vt:lpstr>
      <vt:lpstr>Ferromagnetic domains</vt:lpstr>
      <vt:lpstr>PowerPoint 簡報</vt:lpstr>
      <vt:lpstr>Magnetic Resonance</vt:lpstr>
      <vt:lpstr>FMR</vt:lpstr>
      <vt:lpstr>Sphere flat plate with perpendicular field flat plate with in-plane field</vt:lpstr>
      <vt:lpstr>AFMR</vt:lpstr>
      <vt:lpstr>Spintronics Electronics with electron spin as an extra degree of freedom Generate, inject, process, and detect spin currents</vt:lpstr>
      <vt:lpstr>PowerPoint 簡報</vt:lpstr>
      <vt:lpstr>PowerPoint 簡報</vt:lpstr>
      <vt:lpstr>PowerPoint 簡報</vt:lpstr>
      <vt:lpstr>PowerPoint 簡報</vt:lpstr>
      <vt:lpstr>PowerPoint 簡報</vt:lpstr>
      <vt:lpstr>Magnetic skyrmions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 to Spintronics</dc:title>
  <dc:creator>M</dc:creator>
  <cp:lastModifiedBy>Windows 使用者</cp:lastModifiedBy>
  <cp:revision>117</cp:revision>
  <dcterms:created xsi:type="dcterms:W3CDTF">2013-12-07T14:22:51Z</dcterms:created>
  <dcterms:modified xsi:type="dcterms:W3CDTF">2025-04-18T10:27:21Z</dcterms:modified>
</cp:coreProperties>
</file>